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3.xml" ContentType="application/vnd.openxmlformats-officedocument.presentationml.notesSlide+xml"/>
  <Override PartName="/ppt/charts/chart8.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42"/>
  </p:notesMasterIdLst>
  <p:handoutMasterIdLst>
    <p:handoutMasterId r:id="rId43"/>
  </p:handoutMasterIdLst>
  <p:sldIdLst>
    <p:sldId id="256" r:id="rId2"/>
    <p:sldId id="257" r:id="rId3"/>
    <p:sldId id="258" r:id="rId4"/>
    <p:sldId id="259" r:id="rId5"/>
    <p:sldId id="260" r:id="rId6"/>
    <p:sldId id="287" r:id="rId7"/>
    <p:sldId id="310" r:id="rId8"/>
    <p:sldId id="311" r:id="rId9"/>
    <p:sldId id="278" r:id="rId10"/>
    <p:sldId id="291" r:id="rId11"/>
    <p:sldId id="292" r:id="rId12"/>
    <p:sldId id="312" r:id="rId13"/>
    <p:sldId id="294" r:id="rId14"/>
    <p:sldId id="295" r:id="rId15"/>
    <p:sldId id="296" r:id="rId16"/>
    <p:sldId id="297" r:id="rId17"/>
    <p:sldId id="298" r:id="rId18"/>
    <p:sldId id="308" r:id="rId19"/>
    <p:sldId id="309" r:id="rId20"/>
    <p:sldId id="301" r:id="rId21"/>
    <p:sldId id="302" r:id="rId22"/>
    <p:sldId id="300" r:id="rId23"/>
    <p:sldId id="322" r:id="rId24"/>
    <p:sldId id="323" r:id="rId25"/>
    <p:sldId id="324" r:id="rId26"/>
    <p:sldId id="318" r:id="rId27"/>
    <p:sldId id="321" r:id="rId28"/>
    <p:sldId id="320" r:id="rId29"/>
    <p:sldId id="319" r:id="rId30"/>
    <p:sldId id="303" r:id="rId31"/>
    <p:sldId id="304" r:id="rId32"/>
    <p:sldId id="305" r:id="rId33"/>
    <p:sldId id="306" r:id="rId34"/>
    <p:sldId id="307" r:id="rId35"/>
    <p:sldId id="313" r:id="rId36"/>
    <p:sldId id="314" r:id="rId37"/>
    <p:sldId id="315" r:id="rId38"/>
    <p:sldId id="316" r:id="rId39"/>
    <p:sldId id="317" r:id="rId40"/>
    <p:sldId id="268" r:id="rId4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54" autoAdjust="0"/>
    <p:restoredTop sz="94660"/>
  </p:normalViewPr>
  <p:slideViewPr>
    <p:cSldViewPr snapToGrid="0">
      <p:cViewPr varScale="1">
        <p:scale>
          <a:sx n="83" d="100"/>
          <a:sy n="83" d="100"/>
        </p:scale>
        <p:origin x="54" y="6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Lbls>
            <c:numFmt formatCode="0.0%"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Sheet1!$A$2:$A$7</c:f>
              <c:strCache>
                <c:ptCount val="6"/>
                <c:pt idx="0">
                  <c:v>Aging - Adult Svs</c:v>
                </c:pt>
                <c:pt idx="1">
                  <c:v>HealthChoices</c:v>
                </c:pt>
                <c:pt idx="2">
                  <c:v>Drug &amp; Alcohol</c:v>
                </c:pt>
                <c:pt idx="3">
                  <c:v>Mental Health</c:v>
                </c:pt>
                <c:pt idx="4">
                  <c:v>ID - EI</c:v>
                </c:pt>
                <c:pt idx="5">
                  <c:v>Children &amp; Youth</c:v>
                </c:pt>
              </c:strCache>
            </c:strRef>
          </c:cat>
          <c:val>
            <c:numRef>
              <c:f>Sheet1!$B$2:$B$7</c:f>
              <c:numCache>
                <c:formatCode>0.0%</c:formatCode>
                <c:ptCount val="6"/>
                <c:pt idx="0">
                  <c:v>7.0000000000000007E-2</c:v>
                </c:pt>
                <c:pt idx="1">
                  <c:v>0.56499999999999995</c:v>
                </c:pt>
                <c:pt idx="2">
                  <c:v>3.2000000000000001E-2</c:v>
                </c:pt>
                <c:pt idx="3">
                  <c:v>9.7000000000000003E-2</c:v>
                </c:pt>
                <c:pt idx="4">
                  <c:v>5.5E-2</c:v>
                </c:pt>
                <c:pt idx="5">
                  <c:v>0.18099999999999999</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1"/>
              <c:layout>
                <c:manualLayout>
                  <c:x val="-0.10891812749225827"/>
                  <c:y val="0.18065603919473724"/>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1701761793338014"/>
                      <c:h val="0.11570905419526352"/>
                    </c:manualLayout>
                  </c15:layout>
                </c:ext>
              </c:extLst>
            </c:dLbl>
            <c:dLbl>
              <c:idx val="2"/>
              <c:layout>
                <c:manualLayout>
                  <c:x val="-0.11361740022079839"/>
                  <c:y val="4.6295894118676753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3410290734492988"/>
                      <c:h val="0.11673074487797858"/>
                    </c:manualLayout>
                  </c15:layout>
                </c:ext>
              </c:extLst>
            </c:dLbl>
            <c:numFmt formatCode="0.0%"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Sheet3!$A$3:$A$5</c:f>
              <c:strCache>
                <c:ptCount val="3"/>
                <c:pt idx="0">
                  <c:v>Purchased Services</c:v>
                </c:pt>
                <c:pt idx="1">
                  <c:v>Personnel</c:v>
                </c:pt>
                <c:pt idx="2">
                  <c:v>Operating</c:v>
                </c:pt>
              </c:strCache>
            </c:strRef>
          </c:cat>
          <c:val>
            <c:numRef>
              <c:f>Sheet3!$B$3:$B$5</c:f>
              <c:numCache>
                <c:formatCode>0.0%</c:formatCode>
                <c:ptCount val="3"/>
                <c:pt idx="0">
                  <c:v>0.83299999999999996</c:v>
                </c:pt>
                <c:pt idx="1">
                  <c:v>0.156</c:v>
                </c:pt>
                <c:pt idx="2">
                  <c:v>1.0999999999999999E-2</c:v>
                </c:pt>
              </c:numCache>
            </c:numRef>
          </c:val>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0.13333333333333333"/>
                  <c:y val="3.7037037037037035E-2"/>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0.21111100174978129"/>
                  <c:y val="-7.8703703703703706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4753718285214343"/>
                      <c:h val="0.16808398950131237"/>
                    </c:manualLayout>
                  </c15:layout>
                </c:ext>
              </c:extLst>
            </c:dLbl>
            <c:dLbl>
              <c:idx val="2"/>
              <c:layout>
                <c:manualLayout>
                  <c:x val="-0.2516380139982502"/>
                  <c:y val="8.9889180519101761E-2"/>
                </c:manualLayout>
              </c:layout>
              <c:showLegendKey val="0"/>
              <c:showVal val="0"/>
              <c:showCatName val="1"/>
              <c:showSerName val="0"/>
              <c:showPercent val="1"/>
              <c:showBubbleSize val="0"/>
              <c:extLst>
                <c:ext xmlns:c15="http://schemas.microsoft.com/office/drawing/2012/chart" uri="{CE6537A1-D6FC-4f65-9D91-7224C49458BB}"/>
              </c:extLst>
            </c:dLbl>
            <c:numFmt formatCode="0.0%"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Sheet2!$A$3:$A$5</c:f>
              <c:strCache>
                <c:ptCount val="3"/>
                <c:pt idx="0">
                  <c:v>County</c:v>
                </c:pt>
                <c:pt idx="1">
                  <c:v>Intergovernmental</c:v>
                </c:pt>
                <c:pt idx="2">
                  <c:v>Program</c:v>
                </c:pt>
              </c:strCache>
            </c:strRef>
          </c:cat>
          <c:val>
            <c:numRef>
              <c:f>Sheet2!$B$3:$B$5</c:f>
              <c:numCache>
                <c:formatCode>0.0%</c:formatCode>
                <c:ptCount val="3"/>
                <c:pt idx="0">
                  <c:v>3.5999999999999997E-2</c:v>
                </c:pt>
                <c:pt idx="1">
                  <c:v>0.96199999999999997</c:v>
                </c:pt>
                <c:pt idx="2">
                  <c:v>2E-3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view3D>
    <c:floor>
      <c:thickness val="0"/>
    </c:floor>
    <c:sideWall>
      <c:thickness val="0"/>
    </c:sideWall>
    <c:backWall>
      <c:thickness val="0"/>
    </c:backWall>
    <c:plotArea>
      <c:layout/>
      <c:pie3DChart>
        <c:varyColors val="1"/>
        <c:ser>
          <c:idx val="0"/>
          <c:order val="0"/>
          <c:tx>
            <c:strRef>
              <c:f>Sheet1!$B$1</c:f>
              <c:strCache>
                <c:ptCount val="1"/>
                <c:pt idx="0">
                  <c:v>3824</c:v>
                </c:pt>
              </c:strCache>
            </c:strRef>
          </c:tx>
          <c:explosion val="25"/>
          <c:dLbls>
            <c:spPr>
              <a:noFill/>
              <a:ln>
                <a:noFill/>
              </a:ln>
              <a:effectLst/>
            </c:spPr>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Sheet1!$A$2:$A$3</c:f>
              <c:strCache>
                <c:ptCount val="2"/>
                <c:pt idx="0">
                  <c:v>General Protective Services </c:v>
                </c:pt>
                <c:pt idx="1">
                  <c:v>Child Abuse </c:v>
                </c:pt>
              </c:strCache>
            </c:strRef>
          </c:cat>
          <c:val>
            <c:numRef>
              <c:f>Sheet1!$B$2:$B$3</c:f>
              <c:numCache>
                <c:formatCode>General</c:formatCode>
                <c:ptCount val="2"/>
                <c:pt idx="0">
                  <c:v>8596</c:v>
                </c:pt>
                <c:pt idx="1">
                  <c:v>1402</c:v>
                </c:pt>
              </c:numCache>
            </c:numRef>
          </c:val>
          <c:extLst xmlns:c16r2="http://schemas.microsoft.com/office/drawing/2015/06/chart">
            <c:ext xmlns:c16="http://schemas.microsoft.com/office/drawing/2014/chart" uri="{C3380CC4-5D6E-409C-BE32-E72D297353CC}">
              <c16:uniqueId val="{00000000-A27B-4680-88F0-A46AC220C299}"/>
            </c:ext>
          </c:extLst>
        </c:ser>
        <c:dLbls>
          <c:showLegendKey val="0"/>
          <c:showVal val="0"/>
          <c:showCatName val="0"/>
          <c:showSerName val="0"/>
          <c:showPercent val="0"/>
          <c:showBubbleSize val="0"/>
          <c:showLeaderLines val="1"/>
        </c:dLbls>
      </c:pie3DChart>
    </c:plotArea>
    <c:legend>
      <c:legendPos val="r"/>
      <c:overlay val="0"/>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explosion val="29"/>
          <c:dLbls>
            <c:dLbl>
              <c:idx val="0"/>
              <c:layout>
                <c:manualLayout>
                  <c:x val="-2.856791338582677E-2"/>
                  <c:y val="6.508449141099916E-2"/>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8C68-420F-A297-CCCF49A56FCE}"/>
                </c:ext>
                <c:ext xmlns:c15="http://schemas.microsoft.com/office/drawing/2012/chart" uri="{CE6537A1-D6FC-4f65-9D91-7224C49458BB}"/>
              </c:extLst>
            </c:dLbl>
            <c:spPr>
              <a:noFill/>
              <a:ln>
                <a:noFill/>
              </a:ln>
              <a:effectLst/>
            </c:spPr>
            <c:dLblPos val="bestFit"/>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Sheet1!$A$2:$A$7</c:f>
              <c:strCache>
                <c:ptCount val="6"/>
                <c:pt idx="0">
                  <c:v>Foster</c:v>
                </c:pt>
                <c:pt idx="1">
                  <c:v>Specialized Foster</c:v>
                </c:pt>
                <c:pt idx="2">
                  <c:v>IL</c:v>
                </c:pt>
                <c:pt idx="3">
                  <c:v>Group</c:v>
                </c:pt>
                <c:pt idx="4">
                  <c:v>CRR/RES</c:v>
                </c:pt>
                <c:pt idx="5">
                  <c:v>Kinship </c:v>
                </c:pt>
              </c:strCache>
            </c:strRef>
          </c:cat>
          <c:val>
            <c:numRef>
              <c:f>Sheet1!$B$2:$B$7</c:f>
              <c:numCache>
                <c:formatCode>General</c:formatCode>
                <c:ptCount val="6"/>
                <c:pt idx="0">
                  <c:v>38</c:v>
                </c:pt>
                <c:pt idx="1">
                  <c:v>64</c:v>
                </c:pt>
                <c:pt idx="2">
                  <c:v>7</c:v>
                </c:pt>
                <c:pt idx="3">
                  <c:v>5</c:v>
                </c:pt>
                <c:pt idx="4">
                  <c:v>25</c:v>
                </c:pt>
                <c:pt idx="5">
                  <c:v>66</c:v>
                </c:pt>
              </c:numCache>
            </c:numRef>
          </c:val>
          <c:extLst xmlns:c16r2="http://schemas.microsoft.com/office/drawing/2015/06/chart">
            <c:ext xmlns:c16="http://schemas.microsoft.com/office/drawing/2014/chart" uri="{C3380CC4-5D6E-409C-BE32-E72D297353CC}">
              <c16:uniqueId val="{00000006-8C68-420F-A297-CCCF49A56FCE}"/>
            </c:ext>
          </c:extLst>
        </c:ser>
        <c:dLbls>
          <c:dLblPos val="bestFit"/>
          <c:showLegendKey val="0"/>
          <c:showVal val="1"/>
          <c:showCatName val="0"/>
          <c:showSerName val="0"/>
          <c:showPercent val="0"/>
          <c:showBubbleSize val="0"/>
          <c:showLeaderLines val="1"/>
        </c:dLbls>
      </c:pie3DChart>
    </c:plotArea>
    <c:legend>
      <c:legendPos val="r"/>
      <c:layout>
        <c:manualLayout>
          <c:xMode val="edge"/>
          <c:yMode val="edge"/>
          <c:x val="0.73190167201322076"/>
          <c:y val="0.26635392291099158"/>
          <c:w val="0.25883906872752016"/>
          <c:h val="0.46729193323056328"/>
        </c:manualLayout>
      </c:layout>
      <c:overlay val="0"/>
    </c:legend>
    <c:plotVisOnly val="1"/>
    <c:dispBlanksAs val="zero"/>
    <c:showDLblsOverMax val="0"/>
  </c:chart>
  <c:txPr>
    <a:bodyPr/>
    <a:lstStyle/>
    <a:p>
      <a:pPr>
        <a:defRPr sz="12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explosion val="25"/>
          <c:dLbls>
            <c:dLbl>
              <c:idx val="1"/>
              <c:tx>
                <c:rich>
                  <a:bodyPr/>
                  <a:lstStyle/>
                  <a:p>
                    <a:r>
                      <a:rPr lang="en-US"/>
                      <a:t>79</a:t>
                    </a:r>
                  </a:p>
                </c:rich>
              </c:tx>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2641-416B-A155-353A475F9585}"/>
                </c:ext>
                <c:ext xmlns:c15="http://schemas.microsoft.com/office/drawing/2012/chart" uri="{CE6537A1-D6FC-4f65-9D91-7224C49458BB}"/>
              </c:extLst>
            </c:dLbl>
            <c:spPr>
              <a:noFill/>
              <a:ln>
                <a:noFill/>
              </a:ln>
              <a:effectLst/>
            </c:spPr>
            <c:dLblPos val="bestFit"/>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Sheet1!$A$2:$A$4</c:f>
              <c:strCache>
                <c:ptCount val="2"/>
                <c:pt idx="0">
                  <c:v>children served</c:v>
                </c:pt>
                <c:pt idx="1">
                  <c:v>Plans developed</c:v>
                </c:pt>
              </c:strCache>
            </c:strRef>
          </c:cat>
          <c:val>
            <c:numRef>
              <c:f>Sheet1!$B$2:$B$4</c:f>
              <c:numCache>
                <c:formatCode>General</c:formatCode>
                <c:ptCount val="2"/>
                <c:pt idx="0">
                  <c:v>229</c:v>
                </c:pt>
                <c:pt idx="1">
                  <c:v>79</c:v>
                </c:pt>
              </c:numCache>
            </c:numRef>
          </c:val>
          <c:extLst xmlns:c16r2="http://schemas.microsoft.com/office/drawing/2015/06/chart">
            <c:ext xmlns:c16="http://schemas.microsoft.com/office/drawing/2014/chart" uri="{C3380CC4-5D6E-409C-BE32-E72D297353CC}">
              <c16:uniqueId val="{00000003-2641-416B-A155-353A475F9585}"/>
            </c:ext>
          </c:extLst>
        </c:ser>
        <c:dLbls>
          <c:dLblPos val="bestFit"/>
          <c:showLegendKey val="0"/>
          <c:showVal val="1"/>
          <c:showCatName val="0"/>
          <c:showSerName val="0"/>
          <c:showPercent val="0"/>
          <c:showBubbleSize val="0"/>
          <c:showLeaderLines val="1"/>
        </c:dLbls>
      </c:pie3DChart>
    </c:plotArea>
    <c:legend>
      <c:legendPos val="r"/>
      <c:overlay val="0"/>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view3D>
    <c:floor>
      <c:thickness val="0"/>
    </c:floor>
    <c:sideWall>
      <c:thickness val="0"/>
    </c:sideWall>
    <c:backWall>
      <c:thickness val="0"/>
    </c:backWall>
    <c:plotArea>
      <c:layout>
        <c:manualLayout>
          <c:layoutTarget val="inner"/>
          <c:xMode val="edge"/>
          <c:yMode val="edge"/>
          <c:x val="0"/>
          <c:y val="0"/>
          <c:w val="0.65046301904569637"/>
          <c:h val="0.96239528882419112"/>
        </c:manualLayout>
      </c:layout>
      <c:pie3DChart>
        <c:varyColors val="1"/>
        <c:ser>
          <c:idx val="0"/>
          <c:order val="0"/>
          <c:tx>
            <c:strRef>
              <c:f>Sheet1!$B$1</c:f>
              <c:strCache>
                <c:ptCount val="1"/>
                <c:pt idx="0">
                  <c:v>Column1</c:v>
                </c:pt>
              </c:strCache>
            </c:strRef>
          </c:tx>
          <c:explosion val="21"/>
          <c:dLbls>
            <c:spPr>
              <a:noFill/>
              <a:ln>
                <a:noFill/>
              </a:ln>
              <a:effectLst/>
            </c:spPr>
            <c:dLblPos val="bestFit"/>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Sheet1!$A$2:$A$5</c:f>
              <c:strCache>
                <c:ptCount val="3"/>
                <c:pt idx="0">
                  <c:v>Discovery Phase</c:v>
                </c:pt>
                <c:pt idx="1">
                  <c:v>Connections Established</c:v>
                </c:pt>
                <c:pt idx="2">
                  <c:v>Placement with Kin</c:v>
                </c:pt>
              </c:strCache>
            </c:strRef>
          </c:cat>
          <c:val>
            <c:numRef>
              <c:f>Sheet1!$B$2:$B$5</c:f>
              <c:numCache>
                <c:formatCode>General</c:formatCode>
                <c:ptCount val="3"/>
                <c:pt idx="0">
                  <c:v>232</c:v>
                </c:pt>
                <c:pt idx="1">
                  <c:v>3889</c:v>
                </c:pt>
                <c:pt idx="2">
                  <c:v>33</c:v>
                </c:pt>
              </c:numCache>
            </c:numRef>
          </c:val>
          <c:extLst xmlns:c16r2="http://schemas.microsoft.com/office/drawing/2015/06/chart">
            <c:ext xmlns:c16="http://schemas.microsoft.com/office/drawing/2014/chart" uri="{C3380CC4-5D6E-409C-BE32-E72D297353CC}">
              <c16:uniqueId val="{00000004-B246-4D74-9D72-EACB212ED009}"/>
            </c:ext>
          </c:extLst>
        </c:ser>
        <c:dLbls>
          <c:dLblPos val="bestFit"/>
          <c:showLegendKey val="0"/>
          <c:showVal val="1"/>
          <c:showCatName val="0"/>
          <c:showSerName val="0"/>
          <c:showPercent val="0"/>
          <c:showBubbleSize val="0"/>
          <c:showLeaderLines val="1"/>
        </c:dLbls>
      </c:pie3DChart>
    </c:plotArea>
    <c:legend>
      <c:legendPos val="r"/>
      <c:overlay val="0"/>
    </c:legend>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b="0">
                <a:latin typeface="Century Gothic" panose="020B0502020202020204" pitchFamily="34" charset="0"/>
              </a:defRPr>
            </a:pPr>
            <a:r>
              <a:rPr lang="en-US" b="0" dirty="0">
                <a:latin typeface="Century Gothic" panose="020B0502020202020204" pitchFamily="34" charset="0"/>
              </a:rPr>
              <a:t>Information Only</a:t>
            </a:r>
            <a:r>
              <a:rPr lang="en-US" b="0" baseline="0" dirty="0">
                <a:latin typeface="Century Gothic" panose="020B0502020202020204" pitchFamily="34" charset="0"/>
              </a:rPr>
              <a:t> and Referral Totals</a:t>
            </a:r>
          </a:p>
        </c:rich>
      </c:tx>
      <c:layout>
        <c:manualLayout>
          <c:xMode val="edge"/>
          <c:yMode val="edge"/>
          <c:x val="0.36815838295320363"/>
          <c:y val="5.5684363529091459E-2"/>
        </c:manualLayout>
      </c:layout>
      <c:overlay val="1"/>
      <c:spPr>
        <a:solidFill>
          <a:schemeClr val="bg1">
            <a:alpha val="0"/>
          </a:schemeClr>
        </a:solidFill>
      </c:spPr>
    </c:title>
    <c:autoTitleDeleted val="0"/>
    <c:plotArea>
      <c:layout>
        <c:manualLayout>
          <c:layoutTarget val="inner"/>
          <c:xMode val="edge"/>
          <c:yMode val="edge"/>
          <c:x val="8.1482094399217053E-2"/>
          <c:y val="4.7144457261313673E-2"/>
          <c:w val="0.88404057119978652"/>
          <c:h val="0.69684437534480159"/>
        </c:manualLayout>
      </c:layout>
      <c:barChart>
        <c:barDir val="col"/>
        <c:grouping val="stacked"/>
        <c:varyColors val="0"/>
        <c:ser>
          <c:idx val="0"/>
          <c:order val="0"/>
          <c:tx>
            <c:strRef>
              <c:f>'[2015 Public Meeting graphs  Budget.xls]Sheet3'!$A$12</c:f>
              <c:strCache>
                <c:ptCount val="1"/>
                <c:pt idx="0">
                  <c:v>Info Only</c:v>
                </c:pt>
              </c:strCache>
            </c:strRef>
          </c:tx>
          <c:invertIfNegative val="0"/>
          <c:cat>
            <c:strRef>
              <c:f>'[2015 Public Meeting graphs  Budget.xls]Sheet3'!$B$11:$H$11</c:f>
              <c:strCache>
                <c:ptCount val="7"/>
                <c:pt idx="0">
                  <c:v>Aging</c:v>
                </c:pt>
                <c:pt idx="1">
                  <c:v>Children &amp; Youth</c:v>
                </c:pt>
                <c:pt idx="2">
                  <c:v>Mental Health</c:v>
                </c:pt>
                <c:pt idx="3">
                  <c:v>Early Intervention</c:v>
                </c:pt>
                <c:pt idx="4">
                  <c:v>Intellectual Disabilities</c:v>
                </c:pt>
                <c:pt idx="5">
                  <c:v>Health Choices</c:v>
                </c:pt>
                <c:pt idx="6">
                  <c:v>Drug &amp; Alcohol</c:v>
                </c:pt>
              </c:strCache>
            </c:strRef>
          </c:cat>
          <c:val>
            <c:numRef>
              <c:f>'[2015 Public Meeting graphs  Budget.xls]Sheet3'!$B$12:$H$12</c:f>
              <c:numCache>
                <c:formatCode>General</c:formatCode>
                <c:ptCount val="7"/>
                <c:pt idx="0">
                  <c:v>4115</c:v>
                </c:pt>
                <c:pt idx="1">
                  <c:v>2181</c:v>
                </c:pt>
                <c:pt idx="2">
                  <c:v>746</c:v>
                </c:pt>
                <c:pt idx="3">
                  <c:v>228</c:v>
                </c:pt>
                <c:pt idx="4">
                  <c:v>192</c:v>
                </c:pt>
                <c:pt idx="5">
                  <c:v>107</c:v>
                </c:pt>
                <c:pt idx="6">
                  <c:v>30</c:v>
                </c:pt>
              </c:numCache>
            </c:numRef>
          </c:val>
        </c:ser>
        <c:ser>
          <c:idx val="1"/>
          <c:order val="1"/>
          <c:tx>
            <c:strRef>
              <c:f>'[2015 Public Meeting graphs  Budget.xls]Sheet3'!$A$13</c:f>
              <c:strCache>
                <c:ptCount val="1"/>
                <c:pt idx="0">
                  <c:v>Referral</c:v>
                </c:pt>
              </c:strCache>
            </c:strRef>
          </c:tx>
          <c:invertIfNegative val="0"/>
          <c:cat>
            <c:strRef>
              <c:f>'[2015 Public Meeting graphs  Budget.xls]Sheet3'!$B$11:$H$11</c:f>
              <c:strCache>
                <c:ptCount val="7"/>
                <c:pt idx="0">
                  <c:v>Aging</c:v>
                </c:pt>
                <c:pt idx="1">
                  <c:v>Children &amp; Youth</c:v>
                </c:pt>
                <c:pt idx="2">
                  <c:v>Mental Health</c:v>
                </c:pt>
                <c:pt idx="3">
                  <c:v>Early Intervention</c:v>
                </c:pt>
                <c:pt idx="4">
                  <c:v>Intellectual Disabilities</c:v>
                </c:pt>
                <c:pt idx="5">
                  <c:v>Health Choices</c:v>
                </c:pt>
                <c:pt idx="6">
                  <c:v>Drug &amp; Alcohol</c:v>
                </c:pt>
              </c:strCache>
            </c:strRef>
          </c:cat>
          <c:val>
            <c:numRef>
              <c:f>'[2015 Public Meeting graphs  Budget.xls]Sheet3'!$B$13:$H$13</c:f>
              <c:numCache>
                <c:formatCode>General</c:formatCode>
                <c:ptCount val="7"/>
                <c:pt idx="0">
                  <c:v>2621</c:v>
                </c:pt>
                <c:pt idx="1">
                  <c:v>5182</c:v>
                </c:pt>
                <c:pt idx="2">
                  <c:v>763</c:v>
                </c:pt>
                <c:pt idx="3">
                  <c:v>1602</c:v>
                </c:pt>
                <c:pt idx="4">
                  <c:v>269</c:v>
                </c:pt>
                <c:pt idx="5">
                  <c:v>0</c:v>
                </c:pt>
                <c:pt idx="6">
                  <c:v>0</c:v>
                </c:pt>
              </c:numCache>
            </c:numRef>
          </c:val>
        </c:ser>
        <c:dLbls>
          <c:showLegendKey val="0"/>
          <c:showVal val="0"/>
          <c:showCatName val="0"/>
          <c:showSerName val="0"/>
          <c:showPercent val="0"/>
          <c:showBubbleSize val="0"/>
        </c:dLbls>
        <c:gapWidth val="150"/>
        <c:overlap val="100"/>
        <c:axId val="201538792"/>
        <c:axId val="201539184"/>
      </c:barChart>
      <c:catAx>
        <c:axId val="201538792"/>
        <c:scaling>
          <c:orientation val="minMax"/>
        </c:scaling>
        <c:delete val="0"/>
        <c:axPos val="b"/>
        <c:numFmt formatCode="General" sourceLinked="1"/>
        <c:majorTickMark val="out"/>
        <c:minorTickMark val="none"/>
        <c:tickLblPos val="nextTo"/>
        <c:txPr>
          <a:bodyPr/>
          <a:lstStyle/>
          <a:p>
            <a:pPr>
              <a:defRPr sz="1300"/>
            </a:pPr>
            <a:endParaRPr lang="en-US"/>
          </a:p>
        </c:txPr>
        <c:crossAx val="201539184"/>
        <c:crosses val="autoZero"/>
        <c:auto val="1"/>
        <c:lblAlgn val="ctr"/>
        <c:lblOffset val="100"/>
        <c:noMultiLvlLbl val="0"/>
      </c:catAx>
      <c:valAx>
        <c:axId val="201539184"/>
        <c:scaling>
          <c:orientation val="minMax"/>
        </c:scaling>
        <c:delete val="0"/>
        <c:axPos val="l"/>
        <c:majorGridlines/>
        <c:numFmt formatCode="General" sourceLinked="1"/>
        <c:majorTickMark val="out"/>
        <c:minorTickMark val="none"/>
        <c:tickLblPos val="nextTo"/>
        <c:crossAx val="201538792"/>
        <c:crosses val="autoZero"/>
        <c:crossBetween val="between"/>
      </c:valAx>
    </c:plotArea>
    <c:legend>
      <c:legendPos val="r"/>
      <c:layout>
        <c:manualLayout>
          <c:xMode val="edge"/>
          <c:yMode val="edge"/>
          <c:x val="0.61524019837463662"/>
          <c:y val="0.22858178239083751"/>
          <c:w val="0.16555077215914582"/>
          <c:h val="0.19464089716058217"/>
        </c:manualLayout>
      </c:layout>
      <c:overlay val="0"/>
      <c:txPr>
        <a:bodyPr/>
        <a:lstStyle/>
        <a:p>
          <a:pPr>
            <a:defRPr sz="1400"/>
          </a:pPr>
          <a:endParaRPr lang="en-US"/>
        </a:p>
      </c:txPr>
    </c:legend>
    <c:plotVisOnly val="1"/>
    <c:dispBlanksAs val="gap"/>
    <c:showDLblsOverMax val="0"/>
  </c:chart>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6578"/>
          </a:xfrm>
          <a:prstGeom prst="rect">
            <a:avLst/>
          </a:prstGeom>
        </p:spPr>
        <p:txBody>
          <a:bodyPr vert="horz" lIns="91440" tIns="45720" rIns="91440" bIns="45720" rtlCol="0"/>
          <a:lstStyle>
            <a:lvl1pPr algn="r">
              <a:defRPr sz="1200"/>
            </a:lvl1pPr>
          </a:lstStyle>
          <a:p>
            <a:fld id="{F55B25F1-3840-445E-B459-703CD29A7E3B}" type="datetimeFigureOut">
              <a:rPr lang="en-US" smtClean="0"/>
              <a:t>6/2/2016</a:t>
            </a:fld>
            <a:endParaRPr lang="en-US"/>
          </a:p>
        </p:txBody>
      </p:sp>
      <p:sp>
        <p:nvSpPr>
          <p:cNvPr id="4" name="Footer Placeholder 3"/>
          <p:cNvSpPr>
            <a:spLocks noGrp="1"/>
          </p:cNvSpPr>
          <p:nvPr>
            <p:ph type="ftr" sz="quarter" idx="2"/>
          </p:nvPr>
        </p:nvSpPr>
        <p:spPr>
          <a:xfrm>
            <a:off x="1" y="8829822"/>
            <a:ext cx="3038475" cy="4665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822"/>
            <a:ext cx="3038475" cy="466578"/>
          </a:xfrm>
          <a:prstGeom prst="rect">
            <a:avLst/>
          </a:prstGeom>
        </p:spPr>
        <p:txBody>
          <a:bodyPr vert="horz" lIns="91440" tIns="45720" rIns="91440" bIns="45720" rtlCol="0" anchor="b"/>
          <a:lstStyle>
            <a:lvl1pPr algn="r">
              <a:defRPr sz="1200"/>
            </a:lvl1pPr>
          </a:lstStyle>
          <a:p>
            <a:fld id="{05E0E41D-DE63-42B5-ADFD-4BB5E7E982FA}" type="slidenum">
              <a:rPr lang="en-US" smtClean="0"/>
              <a:t>‹#›</a:t>
            </a:fld>
            <a:endParaRPr lang="en-US"/>
          </a:p>
        </p:txBody>
      </p:sp>
    </p:spTree>
    <p:extLst>
      <p:ext uri="{BB962C8B-B14F-4D97-AF65-F5344CB8AC3E}">
        <p14:creationId xmlns:p14="http://schemas.microsoft.com/office/powerpoint/2010/main" val="812016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E7743D8-566C-4A05-A526-1DDB4E140366}" type="datetimeFigureOut">
              <a:rPr lang="en-US" smtClean="0"/>
              <a:t>6/2/2016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78CEECC-3D3E-4197-A20F-56ADA5943E39}" type="slidenum">
              <a:rPr lang="en-US" smtClean="0"/>
              <a:t>‹#›</a:t>
            </a:fld>
            <a:endParaRPr lang="en-US"/>
          </a:p>
        </p:txBody>
      </p:sp>
    </p:spTree>
    <p:extLst>
      <p:ext uri="{BB962C8B-B14F-4D97-AF65-F5344CB8AC3E}">
        <p14:creationId xmlns:p14="http://schemas.microsoft.com/office/powerpoint/2010/main" val="329320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CEECC-3D3E-4197-A20F-56ADA5943E39}" type="slidenum">
              <a:rPr lang="en-US" smtClean="0"/>
              <a:t>1</a:t>
            </a:fld>
            <a:endParaRPr lang="en-US"/>
          </a:p>
        </p:txBody>
      </p:sp>
    </p:spTree>
    <p:extLst>
      <p:ext uri="{BB962C8B-B14F-4D97-AF65-F5344CB8AC3E}">
        <p14:creationId xmlns:p14="http://schemas.microsoft.com/office/powerpoint/2010/main" val="3853339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8CEECC-3D3E-4197-A20F-56ADA5943E39}" type="slidenum">
              <a:rPr lang="en-US" smtClean="0"/>
              <a:t>2</a:t>
            </a:fld>
            <a:endParaRPr lang="en-US"/>
          </a:p>
        </p:txBody>
      </p:sp>
    </p:spTree>
    <p:extLst>
      <p:ext uri="{BB962C8B-B14F-4D97-AF65-F5344CB8AC3E}">
        <p14:creationId xmlns:p14="http://schemas.microsoft.com/office/powerpoint/2010/main" val="790470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C82A7B-D997-4F5F-BD7A-9DDAB9A1F837}" type="slidenum">
              <a:rPr lang="en-US" smtClean="0"/>
              <a:t>25</a:t>
            </a:fld>
            <a:endParaRPr lang="en-US"/>
          </a:p>
        </p:txBody>
      </p:sp>
    </p:spTree>
    <p:extLst>
      <p:ext uri="{BB962C8B-B14F-4D97-AF65-F5344CB8AC3E}">
        <p14:creationId xmlns:p14="http://schemas.microsoft.com/office/powerpoint/2010/main" val="1055695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77E71E-DF05-4647-8030-B1CF68698ADF}" type="datetime1">
              <a:rPr lang="en-US" smtClean="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1465090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78CE0E-3287-4BB0-AE7D-6C1A63BC24FC}" type="datetime1">
              <a:rPr lang="en-US" smtClean="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3415875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3EFD9E-4568-4F1A-936E-5D6C32EAE920}" type="datetime1">
              <a:rPr lang="en-US" smtClean="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D2B5F8-0FCE-4427-8B91-33E7008F99CC}"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6613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2036F985-26F6-423A-9787-8B2B603B21F0}" type="datetime1">
              <a:rPr lang="en-US" smtClean="0"/>
              <a:t>6/2/2016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3813065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F7DC185-A9FD-4E25-BAD4-0A473DC63F80}" type="datetime1">
              <a:rPr lang="en-US" smtClean="0"/>
              <a:t>6/2/2016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D2B5F8-0FCE-4427-8B91-33E7008F99CC}"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02523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CB79866-C61C-4BB7-B918-7861C30A82A3}" type="datetime1">
              <a:rPr lang="en-US" smtClean="0"/>
              <a:t>6/2/2016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3771853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42349A-FB0A-41F2-AA7A-E7E28B70C499}" type="datetime1">
              <a:rPr lang="en-US" smtClean="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1067651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EBD733-649E-4CCE-9926-7ADFFA3B8974}" type="datetime1">
              <a:rPr lang="en-US" smtClean="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77140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7121C5-AD71-4B80-9AD8-8D5C0446D04B}" type="datetime1">
              <a:rPr lang="en-US" smtClean="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1684600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8CB232-AA0B-4BB4-8316-11DDBA88F36A}" type="datetime1">
              <a:rPr lang="en-US" smtClean="0"/>
              <a:t>6/2/2016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181100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E37A9F-4B8D-40E1-8BF5-8857F8B33AFD}" type="datetime1">
              <a:rPr lang="en-US" smtClean="0"/>
              <a:t>6/2/2016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3690146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C62D5B-EC42-48CD-849C-C05CAF3F5E4F}" type="datetime1">
              <a:rPr lang="en-US" smtClean="0"/>
              <a:t>6/2/2016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443692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D4AB12-ECDC-454B-BE3F-5DE1836C7F47}" type="datetime1">
              <a:rPr lang="en-US" smtClean="0"/>
              <a:t>6/2/2016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1060159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AC5E0-9537-433C-B97F-23430D8B5AC9}" type="datetime1">
              <a:rPr lang="en-US" smtClean="0"/>
              <a:t>6/2/2016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16597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6CFCB-F089-4C02-9CF7-D3DF8448DC83}" type="datetime1">
              <a:rPr lang="en-US" smtClean="0"/>
              <a:t>6/2/2016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1550461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ED9B1-6325-451B-97E6-29E7E8B470CF}" type="datetime1">
              <a:rPr lang="en-US" smtClean="0"/>
              <a:t>6/2/2016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D2B5F8-0FCE-4427-8B91-33E7008F99CC}" type="slidenum">
              <a:rPr lang="en-US" smtClean="0"/>
              <a:t>‹#›</a:t>
            </a:fld>
            <a:endParaRPr lang="en-US" dirty="0"/>
          </a:p>
        </p:txBody>
      </p:sp>
    </p:spTree>
    <p:extLst>
      <p:ext uri="{BB962C8B-B14F-4D97-AF65-F5344CB8AC3E}">
        <p14:creationId xmlns:p14="http://schemas.microsoft.com/office/powerpoint/2010/main" val="111167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BDA5799-2247-46C1-BF06-898410C6AA62}" type="datetime1">
              <a:rPr lang="en-US" smtClean="0"/>
              <a:t>6/2/2016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2D2B5F8-0FCE-4427-8B91-33E7008F99CC}" type="slidenum">
              <a:rPr lang="en-US" smtClean="0"/>
              <a:t>‹#›</a:t>
            </a:fld>
            <a:endParaRPr lang="en-US" dirty="0"/>
          </a:p>
        </p:txBody>
      </p:sp>
    </p:spTree>
    <p:extLst>
      <p:ext uri="{BB962C8B-B14F-4D97-AF65-F5344CB8AC3E}">
        <p14:creationId xmlns:p14="http://schemas.microsoft.com/office/powerpoint/2010/main" val="410767321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444935"/>
            <a:ext cx="10177549" cy="1671927"/>
          </a:xfrm>
        </p:spPr>
        <p:txBody>
          <a:bodyPr>
            <a:normAutofit fontScale="90000"/>
          </a:bodyPr>
          <a:lstStyle/>
          <a:p>
            <a:pPr algn="ctr"/>
            <a:r>
              <a:rPr lang="en-US" sz="6000" dirty="0" smtClean="0"/>
              <a:t>Lehigh County </a:t>
            </a:r>
            <a:br>
              <a:rPr lang="en-US" sz="6000" dirty="0" smtClean="0"/>
            </a:br>
            <a:r>
              <a:rPr lang="en-US" sz="6000" dirty="0" smtClean="0"/>
              <a:t>Department of Human Services</a:t>
            </a:r>
            <a:endParaRPr lang="en-US" sz="6000" dirty="0"/>
          </a:p>
        </p:txBody>
      </p:sp>
      <p:sp>
        <p:nvSpPr>
          <p:cNvPr id="3" name="Subtitle 2"/>
          <p:cNvSpPr>
            <a:spLocks noGrp="1"/>
          </p:cNvSpPr>
          <p:nvPr>
            <p:ph type="subTitle" idx="1"/>
          </p:nvPr>
        </p:nvSpPr>
        <p:spPr>
          <a:xfrm>
            <a:off x="1219200" y="3480259"/>
            <a:ext cx="10594848" cy="3086795"/>
          </a:xfrm>
        </p:spPr>
        <p:txBody>
          <a:bodyPr>
            <a:noAutofit/>
          </a:bodyPr>
          <a:lstStyle/>
          <a:p>
            <a:pPr algn="ctr"/>
            <a:r>
              <a:rPr lang="en-US" sz="2400" dirty="0" smtClean="0"/>
              <a:t>Human Services Planning &amp; Public Hearing</a:t>
            </a:r>
          </a:p>
          <a:p>
            <a:pPr algn="ctr"/>
            <a:r>
              <a:rPr lang="en-US" sz="2400" dirty="0" smtClean="0"/>
              <a:t>Wednesday, June 1, 10:30 am and 6:00 pm</a:t>
            </a:r>
          </a:p>
          <a:p>
            <a:pPr algn="ctr"/>
            <a:endParaRPr lang="en-US" sz="2400" dirty="0" smtClean="0"/>
          </a:p>
          <a:p>
            <a:r>
              <a:rPr lang="en-US" sz="2400" dirty="0"/>
              <a:t>	</a:t>
            </a:r>
            <a:r>
              <a:rPr lang="en-US" dirty="0" smtClean="0"/>
              <a:t>Pam Buehrle, Children &amp; Youth				Tim Boyer, MH / ID / D&amp;A / EI</a:t>
            </a:r>
          </a:p>
          <a:p>
            <a:r>
              <a:rPr lang="en-US" dirty="0"/>
              <a:t>	</a:t>
            </a:r>
            <a:r>
              <a:rPr lang="en-US" dirty="0" smtClean="0"/>
              <a:t>Matt Bauder, </a:t>
            </a:r>
            <a:r>
              <a:rPr lang="en-US" dirty="0" err="1" smtClean="0"/>
              <a:t>HealthChoices</a:t>
            </a:r>
            <a:r>
              <a:rPr lang="en-US" dirty="0" smtClean="0"/>
              <a:t>					Josh Bridges, Integrated Services</a:t>
            </a:r>
          </a:p>
          <a:p>
            <a:r>
              <a:rPr lang="en-US" dirty="0"/>
              <a:t> </a:t>
            </a:r>
            <a:r>
              <a:rPr lang="en-US" dirty="0" smtClean="0"/>
              <a:t>                    Kay Achenbach, Aging / Adult Services &amp; Human Services</a:t>
            </a:r>
            <a:endParaRPr lang="en-US" dirty="0"/>
          </a:p>
        </p:txBody>
      </p:sp>
    </p:spTree>
    <p:extLst>
      <p:ext uri="{BB962C8B-B14F-4D97-AF65-F5344CB8AC3E}">
        <p14:creationId xmlns:p14="http://schemas.microsoft.com/office/powerpoint/2010/main" val="2157666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8215" y="624110"/>
            <a:ext cx="9636398" cy="1280890"/>
          </a:xfrm>
        </p:spPr>
        <p:txBody>
          <a:bodyPr/>
          <a:lstStyle/>
          <a:p>
            <a:pPr algn="ctr"/>
            <a:r>
              <a:rPr lang="en-US" dirty="0"/>
              <a:t>REFERRALS TO the OFFICE OF CHILDREN AND YOUTH SERVICES 2015</a:t>
            </a:r>
          </a:p>
        </p:txBody>
      </p:sp>
      <p:graphicFrame>
        <p:nvGraphicFramePr>
          <p:cNvPr id="4" name="Content Placeholder 3"/>
          <p:cNvGraphicFramePr>
            <a:graphicFrameLocks noGrp="1"/>
          </p:cNvGraphicFramePr>
          <p:nvPr>
            <p:ph idx="1"/>
            <p:extLst/>
          </p:nvPr>
        </p:nvGraphicFramePr>
        <p:xfrm>
          <a:off x="1628775" y="2133600"/>
          <a:ext cx="9875838"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1725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1" y="624110"/>
            <a:ext cx="9482958" cy="1280890"/>
          </a:xfrm>
        </p:spPr>
        <p:txBody>
          <a:bodyPr>
            <a:normAutofit fontScale="90000"/>
          </a:bodyPr>
          <a:lstStyle/>
          <a:p>
            <a:pPr algn="ctr"/>
            <a:r>
              <a:rPr lang="en-US" dirty="0"/>
              <a:t>Out of Home Placement by type 4/16/2016 </a:t>
            </a:r>
            <a:br>
              <a:rPr lang="en-US" dirty="0"/>
            </a:br>
            <a:r>
              <a:rPr lang="en-US" sz="1400" dirty="0"/>
              <a:t>(total placements 205)</a:t>
            </a:r>
            <a:r>
              <a:rPr lang="en-US" dirty="0"/>
              <a:t/>
            </a:r>
            <a:br>
              <a:rPr lang="en-US" dirty="0"/>
            </a:br>
            <a:endParaRPr lang="en-US" sz="3100" dirty="0"/>
          </a:p>
        </p:txBody>
      </p:sp>
      <p:graphicFrame>
        <p:nvGraphicFramePr>
          <p:cNvPr id="4" name="Content Placeholder 3"/>
          <p:cNvGraphicFramePr>
            <a:graphicFrameLocks noGrp="1"/>
          </p:cNvGraphicFramePr>
          <p:nvPr>
            <p:ph idx="1"/>
            <p:extLst/>
          </p:nvPr>
        </p:nvGraphicFramePr>
        <p:xfrm>
          <a:off x="790904" y="1663264"/>
          <a:ext cx="109728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2494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9517" y="624110"/>
            <a:ext cx="9455095" cy="1280890"/>
          </a:xfrm>
        </p:spPr>
        <p:txBody>
          <a:bodyPr>
            <a:normAutofit fontScale="90000"/>
          </a:bodyPr>
          <a:lstStyle/>
          <a:p>
            <a:pPr algn="ctr"/>
            <a:r>
              <a:rPr lang="en-US" dirty="0"/>
              <a:t>FAMILY GROUP DECISION MAKING 2015</a:t>
            </a:r>
            <a:br>
              <a:rPr lang="en-US" dirty="0"/>
            </a:br>
            <a:r>
              <a:rPr lang="en-US" sz="1800" dirty="0"/>
              <a:t>number of conferences held in 2015 = 77</a:t>
            </a:r>
            <a:r>
              <a:rPr lang="en-US" dirty="0"/>
              <a:t/>
            </a:r>
            <a:br>
              <a:rPr lang="en-US" dirty="0"/>
            </a:br>
            <a:endParaRPr lang="en-US" dirty="0"/>
          </a:p>
        </p:txBody>
      </p:sp>
      <p:graphicFrame>
        <p:nvGraphicFramePr>
          <p:cNvPr id="5" name="Content Placeholder 4"/>
          <p:cNvGraphicFramePr>
            <a:graphicFrameLocks noGrp="1"/>
          </p:cNvGraphicFramePr>
          <p:nvPr>
            <p:ph idx="1"/>
            <p:extLst/>
          </p:nvPr>
        </p:nvGraphicFramePr>
        <p:xfrm>
          <a:off x="1857375" y="1466849"/>
          <a:ext cx="9647238" cy="4886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3303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8325" y="624110"/>
            <a:ext cx="9666287" cy="1280890"/>
          </a:xfrm>
        </p:spPr>
        <p:txBody>
          <a:bodyPr/>
          <a:lstStyle/>
          <a:p>
            <a:pPr algn="ctr"/>
            <a:r>
              <a:rPr lang="en-US" dirty="0"/>
              <a:t>FAMILY FINDING 2015</a:t>
            </a:r>
            <a:br>
              <a:rPr lang="en-US" dirty="0"/>
            </a:br>
            <a:r>
              <a:rPr lang="en-US" sz="1800" dirty="0"/>
              <a:t>total Family Finding cases - 231</a:t>
            </a:r>
            <a:endParaRPr lang="en-US" dirty="0"/>
          </a:p>
        </p:txBody>
      </p:sp>
      <p:graphicFrame>
        <p:nvGraphicFramePr>
          <p:cNvPr id="4" name="Content Placeholder 3"/>
          <p:cNvGraphicFramePr>
            <a:graphicFrameLocks noGrp="1"/>
          </p:cNvGraphicFramePr>
          <p:nvPr>
            <p:ph idx="1"/>
            <p:extLst/>
          </p:nvPr>
        </p:nvGraphicFramePr>
        <p:xfrm>
          <a:off x="1352550" y="1800225"/>
          <a:ext cx="9980613" cy="49434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4301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pitchFamily="34" charset="-128"/>
              </a:rPr>
              <a:t>Truancy and Absenteeism Prevention </a:t>
            </a:r>
            <a:endParaRPr lang="en-US" dirty="0"/>
          </a:p>
        </p:txBody>
      </p:sp>
      <p:sp>
        <p:nvSpPr>
          <p:cNvPr id="3" name="Content Placeholder 2"/>
          <p:cNvSpPr>
            <a:spLocks noGrp="1"/>
          </p:cNvSpPr>
          <p:nvPr>
            <p:ph idx="1"/>
          </p:nvPr>
        </p:nvSpPr>
        <p:spPr>
          <a:xfrm>
            <a:off x="2271252" y="1578077"/>
            <a:ext cx="9233360" cy="4572000"/>
          </a:xfrm>
        </p:spPr>
        <p:txBody>
          <a:bodyPr>
            <a:normAutofit fontScale="85000" lnSpcReduction="10000"/>
          </a:bodyPr>
          <a:lstStyle/>
          <a:p>
            <a:pPr marL="0" indent="0">
              <a:buNone/>
            </a:pPr>
            <a:r>
              <a:rPr lang="en-US" altLang="en-US" sz="2800" dirty="0">
                <a:ea typeface="ＭＳ Ｐゴシック" pitchFamily="34" charset="-128"/>
              </a:rPr>
              <a:t>Children’s Roundtable </a:t>
            </a:r>
          </a:p>
          <a:p>
            <a:pPr lvl="1" indent="-342900">
              <a:buClrTx/>
              <a:buFont typeface="Arial" charset="0"/>
              <a:buChar char="•"/>
            </a:pPr>
            <a:r>
              <a:rPr lang="en-US" altLang="en-US" sz="2800" dirty="0">
                <a:ea typeface="ＭＳ Ｐゴシック" pitchFamily="34" charset="-128"/>
              </a:rPr>
              <a:t>Education Success and Truancy Prevention Committee</a:t>
            </a:r>
          </a:p>
          <a:p>
            <a:pPr marL="1141413" lvl="3" indent="-227013">
              <a:buClrTx/>
              <a:buFont typeface="Arial" charset="0"/>
              <a:buChar char="‒"/>
            </a:pPr>
            <a:r>
              <a:rPr lang="en-US" altLang="en-US" sz="2800" dirty="0">
                <a:ea typeface="ＭＳ Ｐゴシック" pitchFamily="34" charset="-128"/>
              </a:rPr>
              <a:t>Universal focus</a:t>
            </a:r>
          </a:p>
          <a:p>
            <a:pPr marL="1141413" lvl="3" indent="-227013">
              <a:buClrTx/>
              <a:buFont typeface="Arial" charset="0"/>
              <a:buChar char="‒"/>
            </a:pPr>
            <a:r>
              <a:rPr lang="en-US" altLang="en-US" sz="2800" dirty="0">
                <a:ea typeface="ＭＳ Ｐゴシック" pitchFamily="34" charset="-128"/>
              </a:rPr>
              <a:t>Prevention/Early Intervention</a:t>
            </a:r>
          </a:p>
          <a:p>
            <a:pPr marL="1141413" lvl="3" indent="-227013">
              <a:buClrTx/>
              <a:buFont typeface="Arial" charset="0"/>
              <a:buChar char="‒"/>
            </a:pPr>
            <a:r>
              <a:rPr lang="en-US" altLang="en-US" sz="2800" dirty="0">
                <a:ea typeface="ＭＳ Ｐゴシック" pitchFamily="34" charset="-128"/>
              </a:rPr>
              <a:t>OCYS and ASD truancy program</a:t>
            </a:r>
          </a:p>
          <a:p>
            <a:pPr marL="1141413" lvl="3" indent="-227013">
              <a:buClrTx/>
              <a:buFont typeface="Arial" charset="0"/>
              <a:buChar char="‒"/>
            </a:pPr>
            <a:r>
              <a:rPr lang="en-US" altLang="en-US" sz="2800" dirty="0">
                <a:ea typeface="ＭＳ Ｐゴシック" pitchFamily="34" charset="-128"/>
              </a:rPr>
              <a:t>Includes 9 elementary schools in the Allentown School District; Whitehall-Coplay School District and Norther Lehigh School District</a:t>
            </a:r>
          </a:p>
          <a:p>
            <a:pPr marL="1141413" lvl="3" indent="-227013">
              <a:buClrTx/>
              <a:buFont typeface="Arial" charset="0"/>
              <a:buChar char="‒"/>
            </a:pPr>
            <a:r>
              <a:rPr lang="en-US" altLang="en-US" sz="2800" dirty="0">
                <a:ea typeface="ＭＳ Ｐゴシック" pitchFamily="34" charset="-128"/>
              </a:rPr>
              <a:t>OCYS-funded elementary school, home, and community-based outreach to families re: truancy</a:t>
            </a:r>
          </a:p>
          <a:p>
            <a:endParaRPr lang="en-US" dirty="0"/>
          </a:p>
        </p:txBody>
      </p:sp>
    </p:spTree>
    <p:extLst>
      <p:ext uri="{BB962C8B-B14F-4D97-AF65-F5344CB8AC3E}">
        <p14:creationId xmlns:p14="http://schemas.microsoft.com/office/powerpoint/2010/main" val="2764449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School Out of Home Placement Practices for school aged children </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buClrTx/>
              <a:buFont typeface="Arial" panose="020B0604020202020204" pitchFamily="34" charset="0"/>
              <a:buChar char="•"/>
              <a:defRPr/>
            </a:pPr>
            <a:r>
              <a:rPr lang="en-US" altLang="en-US" sz="2600" dirty="0">
                <a:ea typeface="ＭＳ Ｐゴシック" pitchFamily="34" charset="-128"/>
              </a:rPr>
              <a:t>County-Wide Enrollment Training</a:t>
            </a:r>
          </a:p>
          <a:p>
            <a:pPr marL="457200" indent="-457200">
              <a:buClrTx/>
              <a:buFont typeface="Arial" panose="020B0604020202020204" pitchFamily="34" charset="0"/>
              <a:buChar char="•"/>
              <a:defRPr/>
            </a:pPr>
            <a:r>
              <a:rPr lang="en-US" altLang="en-US" sz="2600" dirty="0">
                <a:ea typeface="ＭＳ Ｐゴシック" pitchFamily="34" charset="-128"/>
              </a:rPr>
              <a:t>Enrollment Brochure</a:t>
            </a:r>
          </a:p>
          <a:p>
            <a:pPr marL="457200" indent="-457200">
              <a:buClrTx/>
              <a:buFont typeface="Arial" panose="020B0604020202020204" pitchFamily="34" charset="0"/>
              <a:buChar char="•"/>
              <a:defRPr/>
            </a:pPr>
            <a:r>
              <a:rPr lang="en-US" altLang="en-US" sz="2600" dirty="0">
                <a:ea typeface="ＭＳ Ｐゴシック" pitchFamily="34" charset="-128"/>
              </a:rPr>
              <a:t>Outreach to School Superintendents</a:t>
            </a:r>
          </a:p>
          <a:p>
            <a:pPr marL="457200" indent="-457200">
              <a:buClrTx/>
              <a:buFont typeface="Arial" panose="020B0604020202020204" pitchFamily="34" charset="0"/>
              <a:buChar char="•"/>
              <a:defRPr/>
            </a:pPr>
            <a:r>
              <a:rPr lang="en-US" altLang="en-US" sz="2600" dirty="0">
                <a:ea typeface="ＭＳ Ｐゴシック" pitchFamily="34" charset="-128"/>
              </a:rPr>
              <a:t>Directory of Contacts </a:t>
            </a:r>
          </a:p>
          <a:p>
            <a:pPr marL="457200" indent="-457200">
              <a:buClrTx/>
              <a:buFont typeface="Arial" panose="020B0604020202020204" pitchFamily="34" charset="0"/>
              <a:buChar char="•"/>
              <a:defRPr/>
            </a:pPr>
            <a:r>
              <a:rPr lang="en-US" altLang="en-US" sz="2600" dirty="0">
                <a:ea typeface="ＭＳ Ｐゴシック" pitchFamily="34" charset="-128"/>
              </a:rPr>
              <a:t>Transition Planning</a:t>
            </a:r>
          </a:p>
          <a:p>
            <a:pPr marL="457200" indent="-457200">
              <a:buClrTx/>
              <a:buFont typeface="Arial" panose="020B0604020202020204" pitchFamily="34" charset="0"/>
              <a:buChar char="•"/>
              <a:defRPr/>
            </a:pPr>
            <a:r>
              <a:rPr lang="en-US" altLang="en-US" sz="2600" dirty="0">
                <a:latin typeface="+mj-lt"/>
                <a:ea typeface="ＭＳ Ｐゴシック" pitchFamily="34" charset="-128"/>
              </a:rPr>
              <a:t>Cross-County</a:t>
            </a:r>
            <a:r>
              <a:rPr lang="en-US" altLang="en-US" sz="2600" dirty="0">
                <a:ea typeface="ＭＳ Ｐゴシック" pitchFamily="34" charset="-128"/>
              </a:rPr>
              <a:t> Meeting of Schools, OCYS, Providers</a:t>
            </a:r>
          </a:p>
          <a:p>
            <a:pPr marL="1373188" lvl="2" indent="-227013">
              <a:buClrTx/>
              <a:buFont typeface="Arial" pitchFamily="34" charset="0"/>
              <a:buChar char="•"/>
              <a:defRPr/>
            </a:pPr>
            <a:r>
              <a:rPr lang="en-US" altLang="en-US" sz="2600" dirty="0">
                <a:solidFill>
                  <a:schemeClr val="tx1"/>
                </a:solidFill>
                <a:ea typeface="ＭＳ Ｐゴシック" pitchFamily="34" charset="-128"/>
              </a:rPr>
              <a:t>Enrollment brochure</a:t>
            </a:r>
          </a:p>
          <a:p>
            <a:pPr marL="1373188" lvl="2" indent="-227013">
              <a:buClrTx/>
              <a:buFont typeface="Arial" pitchFamily="34" charset="0"/>
              <a:buChar char="•"/>
              <a:defRPr/>
            </a:pPr>
            <a:r>
              <a:rPr lang="en-US" altLang="en-US" sz="2600" dirty="0">
                <a:solidFill>
                  <a:schemeClr val="tx1"/>
                </a:solidFill>
                <a:ea typeface="ＭＳ Ｐゴシック" pitchFamily="34" charset="-128"/>
              </a:rPr>
              <a:t>Points of contact</a:t>
            </a:r>
          </a:p>
          <a:p>
            <a:pPr marL="0" indent="0">
              <a:buNone/>
            </a:pPr>
            <a:endParaRPr lang="en-US" dirty="0"/>
          </a:p>
        </p:txBody>
      </p:sp>
    </p:spTree>
    <p:extLst>
      <p:ext uri="{BB962C8B-B14F-4D97-AF65-F5344CB8AC3E}">
        <p14:creationId xmlns:p14="http://schemas.microsoft.com/office/powerpoint/2010/main" val="4184387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674" y="1570110"/>
            <a:ext cx="8802976" cy="1280890"/>
          </a:xfrm>
        </p:spPr>
        <p:txBody>
          <a:bodyPr>
            <a:normAutofit fontScale="90000"/>
          </a:bodyPr>
          <a:lstStyle/>
          <a:p>
            <a:r>
              <a:rPr lang="en-US" dirty="0"/>
              <a:t>Comfort Cottage, </a:t>
            </a:r>
            <a:r>
              <a:rPr lang="en-US" sz="2000" i="1" dirty="0"/>
              <a:t>a Family Engagement Center </a:t>
            </a:r>
            <a:r>
              <a:rPr lang="en-US" dirty="0"/>
              <a:t/>
            </a:r>
            <a:br>
              <a:rPr lang="en-US" dirty="0"/>
            </a:br>
            <a:r>
              <a:rPr lang="en-US" dirty="0"/>
              <a:t>                   and Visit Coaching</a:t>
            </a:r>
            <a:br>
              <a:rPr lang="en-US" dirty="0"/>
            </a:br>
            <a:r>
              <a:rPr lang="en-US" dirty="0"/>
              <a:t> </a:t>
            </a:r>
            <a:br>
              <a:rPr lang="en-US" dirty="0"/>
            </a:br>
            <a:endParaRPr lang="en-US" dirty="0"/>
          </a:p>
        </p:txBody>
      </p:sp>
      <p:sp>
        <p:nvSpPr>
          <p:cNvPr id="3" name="Content Placeholder 2"/>
          <p:cNvSpPr>
            <a:spLocks noGrp="1"/>
          </p:cNvSpPr>
          <p:nvPr>
            <p:ph idx="1"/>
          </p:nvPr>
        </p:nvSpPr>
        <p:spPr>
          <a:xfrm>
            <a:off x="2589212" y="3519055"/>
            <a:ext cx="8915400" cy="2008909"/>
          </a:xfrm>
        </p:spPr>
        <p:txBody>
          <a:bodyPr/>
          <a:lstStyle/>
          <a:p>
            <a:r>
              <a:rPr lang="en-US" dirty="0"/>
              <a:t>Grand opening April 2016</a:t>
            </a:r>
          </a:p>
          <a:p>
            <a:r>
              <a:rPr lang="en-US" dirty="0"/>
              <a:t>Serving children and Families working toward reunification</a:t>
            </a:r>
          </a:p>
          <a:p>
            <a:r>
              <a:rPr lang="en-US" dirty="0"/>
              <a:t>Every family whose child enters out of home care is assigned a visit coach</a:t>
            </a:r>
          </a:p>
          <a:p>
            <a:r>
              <a:rPr lang="en-US" dirty="0"/>
              <a:t>Enhances child / caregiver relationships  </a:t>
            </a:r>
          </a:p>
          <a:p>
            <a:r>
              <a:rPr lang="en-US" dirty="0"/>
              <a:t>Trauma assessments completed for children entering out of home care </a:t>
            </a:r>
          </a:p>
          <a:p>
            <a:endParaRPr lang="en-US" dirty="0"/>
          </a:p>
        </p:txBody>
      </p:sp>
      <p:pic>
        <p:nvPicPr>
          <p:cNvPr id="5" name="Picture 4" descr="H:\My Documents\PLACEMENT\Comfort Cottage\comfort_cottage_logo_FINAL_outlined.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429" y="1155982"/>
            <a:ext cx="1308861" cy="1695018"/>
          </a:xfrm>
          <a:prstGeom prst="rect">
            <a:avLst/>
          </a:prstGeom>
          <a:noFill/>
          <a:ln>
            <a:noFill/>
          </a:ln>
        </p:spPr>
      </p:pic>
    </p:spTree>
    <p:extLst>
      <p:ext uri="{BB962C8B-B14F-4D97-AF65-F5344CB8AC3E}">
        <p14:creationId xmlns:p14="http://schemas.microsoft.com/office/powerpoint/2010/main" val="2001184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HEAD START – SAFESTART PROGRAM</a:t>
            </a:r>
          </a:p>
        </p:txBody>
      </p:sp>
      <p:sp>
        <p:nvSpPr>
          <p:cNvPr id="3" name="Content Placeholder 2"/>
          <p:cNvSpPr>
            <a:spLocks noGrp="1"/>
          </p:cNvSpPr>
          <p:nvPr>
            <p:ph idx="1"/>
          </p:nvPr>
        </p:nvSpPr>
        <p:spPr/>
        <p:txBody>
          <a:bodyPr/>
          <a:lstStyle/>
          <a:p>
            <a:r>
              <a:rPr lang="en-US" dirty="0"/>
              <a:t>A collaboration between Community Services for Children and OCYS</a:t>
            </a:r>
          </a:p>
          <a:p>
            <a:r>
              <a:rPr lang="en-US" dirty="0"/>
              <a:t>Two full sites – West Allentown (old state hospital grounds) – East Allentown (LVH – 17</a:t>
            </a:r>
            <a:r>
              <a:rPr lang="en-US" baseline="30000" dirty="0"/>
              <a:t>th</a:t>
            </a:r>
            <a:r>
              <a:rPr lang="en-US" dirty="0"/>
              <a:t> and Chew) adding Lehigh Valley Hospital as a third collaborative partner </a:t>
            </a:r>
          </a:p>
          <a:p>
            <a:r>
              <a:rPr lang="en-US" dirty="0"/>
              <a:t>Providing all day supportive care for 64 children who are identified as drug impacted at birth</a:t>
            </a:r>
          </a:p>
          <a:p>
            <a:r>
              <a:rPr lang="en-US" dirty="0"/>
              <a:t>Parent education and support</a:t>
            </a:r>
          </a:p>
          <a:p>
            <a:r>
              <a:rPr lang="en-US" dirty="0"/>
              <a:t>Following children ages 0-3 who then can transition into the Head Start program allowing for continuum of care  </a:t>
            </a:r>
          </a:p>
          <a:p>
            <a:pPr marL="0" indent="0">
              <a:buNone/>
            </a:pPr>
            <a:endParaRPr lang="en-US" dirty="0"/>
          </a:p>
          <a:p>
            <a:endParaRPr lang="en-US" dirty="0"/>
          </a:p>
        </p:txBody>
      </p:sp>
    </p:spTree>
    <p:extLst>
      <p:ext uri="{BB962C8B-B14F-4D97-AF65-F5344CB8AC3E}">
        <p14:creationId xmlns:p14="http://schemas.microsoft.com/office/powerpoint/2010/main" val="1765144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Drug &amp; Alcohol</a:t>
            </a:r>
            <a:endParaRPr lang="en-US" sz="5400" dirty="0"/>
          </a:p>
        </p:txBody>
      </p:sp>
      <p:sp>
        <p:nvSpPr>
          <p:cNvPr id="3" name="Content Placeholder 2"/>
          <p:cNvSpPr>
            <a:spLocks noGrp="1"/>
          </p:cNvSpPr>
          <p:nvPr>
            <p:ph idx="1"/>
          </p:nvPr>
        </p:nvSpPr>
        <p:spPr/>
        <p:txBody>
          <a:bodyPr>
            <a:normAutofit fontScale="92500" lnSpcReduction="10000"/>
          </a:bodyPr>
          <a:lstStyle/>
          <a:p>
            <a:r>
              <a:rPr lang="en-US" dirty="0"/>
              <a:t>Treatment of heroin and opioid addiction accounts for more SCA funds than any other substance.  </a:t>
            </a:r>
            <a:r>
              <a:rPr lang="en-US" dirty="0" smtClean="0"/>
              <a:t>From January 1, 2016 to May 19, 2016 there have been 59 probable drug related deaths – mostly attributed to opioid abuse.</a:t>
            </a:r>
            <a:endParaRPr lang="en-US" dirty="0"/>
          </a:p>
          <a:p>
            <a:r>
              <a:rPr lang="en-US" dirty="0"/>
              <a:t>Lehigh County HOPE (Heroin &amp; Opioid Prevention Education) - over </a:t>
            </a:r>
            <a:r>
              <a:rPr lang="en-US" dirty="0" smtClean="0"/>
              <a:t>8,000 </a:t>
            </a:r>
            <a:r>
              <a:rPr lang="en-US" dirty="0"/>
              <a:t>middle/high school students and </a:t>
            </a:r>
            <a:r>
              <a:rPr lang="en-US" dirty="0" smtClean="0"/>
              <a:t>1,000 </a:t>
            </a:r>
            <a:r>
              <a:rPr lang="en-US" dirty="0"/>
              <a:t>community members will have participated by June 30</a:t>
            </a:r>
            <a:r>
              <a:rPr lang="en-US" baseline="30000" dirty="0"/>
              <a:t>th</a:t>
            </a:r>
            <a:r>
              <a:rPr lang="en-US" dirty="0"/>
              <a:t>.</a:t>
            </a:r>
          </a:p>
          <a:p>
            <a:r>
              <a:rPr lang="en-US" dirty="0"/>
              <a:t>Over </a:t>
            </a:r>
            <a:r>
              <a:rPr lang="en-US" dirty="0" smtClean="0"/>
              <a:t>250 naloxone kits have been delivered into the community!</a:t>
            </a:r>
            <a:endParaRPr lang="en-US" dirty="0"/>
          </a:p>
          <a:p>
            <a:r>
              <a:rPr lang="en-US" dirty="0"/>
              <a:t>CHOICES – Lehigh County’s nationally recognized school based intervention program </a:t>
            </a:r>
            <a:r>
              <a:rPr lang="en-US" dirty="0" smtClean="0"/>
              <a:t>continues to expand into Lehigh County Schools .</a:t>
            </a:r>
            <a:endParaRPr lang="en-US" dirty="0"/>
          </a:p>
          <a:p>
            <a:r>
              <a:rPr lang="en-US" dirty="0"/>
              <a:t>Student Assistance Program (SAP) – </a:t>
            </a:r>
            <a:r>
              <a:rPr lang="en-US" dirty="0" smtClean="0"/>
              <a:t>  667 LOC </a:t>
            </a:r>
            <a:r>
              <a:rPr lang="en-US" dirty="0"/>
              <a:t>assessments completed as of </a:t>
            </a:r>
            <a:r>
              <a:rPr lang="en-US" dirty="0" smtClean="0"/>
              <a:t>May 15</a:t>
            </a:r>
            <a:r>
              <a:rPr lang="en-US" baseline="30000" dirty="0" smtClean="0"/>
              <a:t>th</a:t>
            </a:r>
            <a:r>
              <a:rPr lang="en-US" dirty="0" smtClean="0"/>
              <a:t> ,   188 D&amp;A/Dual </a:t>
            </a:r>
            <a:r>
              <a:rPr lang="en-US" dirty="0"/>
              <a:t>related and </a:t>
            </a:r>
            <a:r>
              <a:rPr lang="en-US" dirty="0" smtClean="0"/>
              <a:t> 429 </a:t>
            </a:r>
            <a:r>
              <a:rPr lang="en-US" dirty="0"/>
              <a:t>MH related dispositions.</a:t>
            </a:r>
          </a:p>
          <a:p>
            <a:r>
              <a:rPr lang="en-US" dirty="0"/>
              <a:t>Facilitated over </a:t>
            </a:r>
            <a:r>
              <a:rPr lang="en-US" dirty="0" smtClean="0"/>
              <a:t>873 </a:t>
            </a:r>
            <a:r>
              <a:rPr lang="en-US" dirty="0"/>
              <a:t>criminal justice referrals and </a:t>
            </a:r>
            <a:r>
              <a:rPr lang="en-US" dirty="0" smtClean="0"/>
              <a:t>187 </a:t>
            </a:r>
            <a:r>
              <a:rPr lang="en-US" dirty="0"/>
              <a:t>child welfare (OCYS/JPO) referrals.</a:t>
            </a:r>
          </a:p>
          <a:p>
            <a:endParaRPr lang="en-US" dirty="0"/>
          </a:p>
        </p:txBody>
      </p:sp>
    </p:spTree>
    <p:extLst>
      <p:ext uri="{BB962C8B-B14F-4D97-AF65-F5344CB8AC3E}">
        <p14:creationId xmlns:p14="http://schemas.microsoft.com/office/powerpoint/2010/main" val="20930055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Drug &amp; Alcohol</a:t>
            </a:r>
            <a:endParaRPr lang="en-US" sz="5400" dirty="0"/>
          </a:p>
        </p:txBody>
      </p:sp>
      <p:sp>
        <p:nvSpPr>
          <p:cNvPr id="3" name="Content Placeholder 2"/>
          <p:cNvSpPr>
            <a:spLocks noGrp="1"/>
          </p:cNvSpPr>
          <p:nvPr>
            <p:ph idx="1"/>
          </p:nvPr>
        </p:nvSpPr>
        <p:spPr/>
        <p:txBody>
          <a:bodyPr>
            <a:normAutofit/>
          </a:bodyPr>
          <a:lstStyle/>
          <a:p>
            <a:pPr marL="0" indent="0">
              <a:buNone/>
            </a:pPr>
            <a:r>
              <a:rPr lang="en-US" b="1" dirty="0"/>
              <a:t>Student Assistance </a:t>
            </a:r>
            <a:r>
              <a:rPr lang="en-US" b="1" dirty="0" smtClean="0"/>
              <a:t>Program (Annually) </a:t>
            </a:r>
            <a:r>
              <a:rPr lang="en-US" dirty="0"/>
              <a:t>– </a:t>
            </a:r>
            <a:r>
              <a:rPr lang="en-US" dirty="0" smtClean="0"/>
              <a:t>Average </a:t>
            </a:r>
            <a:r>
              <a:rPr lang="en-US" dirty="0"/>
              <a:t>of 750 middle and high school students assessed.  Approximately 60% identified as needing MH treatment and 40% identified as needing D&amp;A or Dual (D&amp;A with co-occurring MH).  Approx. 90% of the students needing D&amp;A interventions receive the service needed.</a:t>
            </a:r>
          </a:p>
          <a:p>
            <a:pPr marL="0" indent="0">
              <a:buNone/>
            </a:pPr>
            <a:endParaRPr lang="en-US" sz="1050" dirty="0"/>
          </a:p>
          <a:p>
            <a:pPr marL="0" indent="0">
              <a:buNone/>
            </a:pPr>
            <a:r>
              <a:rPr lang="en-US" b="1" dirty="0"/>
              <a:t>Assessments and Drug of Choice </a:t>
            </a:r>
            <a:r>
              <a:rPr lang="en-US" dirty="0"/>
              <a:t>– Up until 2014, alcohol was consistently the #1 driver of treatment costs.  Since 2014, heroin has taken over the top spot (by a convincing margin), followed by: Alcohol, Marijuana, Cocaine and Synthetics.  </a:t>
            </a:r>
            <a:endParaRPr lang="en-US" b="1" dirty="0"/>
          </a:p>
          <a:p>
            <a:endParaRPr lang="en-US" dirty="0"/>
          </a:p>
        </p:txBody>
      </p:sp>
    </p:spTree>
    <p:extLst>
      <p:ext uri="{BB962C8B-B14F-4D97-AF65-F5344CB8AC3E}">
        <p14:creationId xmlns:p14="http://schemas.microsoft.com/office/powerpoint/2010/main" val="3330086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768" y="286603"/>
            <a:ext cx="9582912" cy="1042325"/>
          </a:xfrm>
        </p:spPr>
        <p:txBody>
          <a:bodyPr>
            <a:normAutofit/>
          </a:bodyPr>
          <a:lstStyle/>
          <a:p>
            <a:r>
              <a:rPr lang="en-US" sz="5400" dirty="0" smtClean="0">
                <a:solidFill>
                  <a:schemeClr val="tx1"/>
                </a:solidFill>
              </a:rPr>
              <a:t>What Are Human Services</a:t>
            </a:r>
            <a:r>
              <a:rPr lang="en-US" sz="5400" dirty="0" smtClean="0"/>
              <a:t>?</a:t>
            </a:r>
            <a:endParaRPr lang="en-US" sz="5400" dirty="0"/>
          </a:p>
        </p:txBody>
      </p:sp>
      <p:sp>
        <p:nvSpPr>
          <p:cNvPr id="3" name="Content Placeholder 2"/>
          <p:cNvSpPr>
            <a:spLocks noGrp="1"/>
          </p:cNvSpPr>
          <p:nvPr>
            <p:ph idx="1"/>
          </p:nvPr>
        </p:nvSpPr>
        <p:spPr>
          <a:xfrm>
            <a:off x="1816608" y="1687238"/>
            <a:ext cx="9339072" cy="4603834"/>
          </a:xfrm>
        </p:spPr>
        <p:txBody>
          <a:bodyPr>
            <a:noAutofit/>
          </a:bodyPr>
          <a:lstStyle/>
          <a:p>
            <a:pPr>
              <a:buFont typeface="Arial" panose="020B0604020202020204" pitchFamily="34" charset="0"/>
              <a:buChar char="•"/>
            </a:pPr>
            <a:r>
              <a:rPr lang="en-US" sz="3000" dirty="0" smtClean="0"/>
              <a:t>Designed to assist people in difficult life situations</a:t>
            </a:r>
          </a:p>
          <a:p>
            <a:pPr>
              <a:buFont typeface="Arial" panose="020B0604020202020204" pitchFamily="34" charset="0"/>
              <a:buChar char="•"/>
            </a:pPr>
            <a:r>
              <a:rPr lang="en-US" sz="3000" dirty="0" smtClean="0"/>
              <a:t>Interdisciplinary Services help people navigate through crisis or chronic situations where external help and guidance are needed for them to move forward with their lives and rediscover their personal power and self sufficiency</a:t>
            </a:r>
          </a:p>
          <a:p>
            <a:pPr>
              <a:buFont typeface="Arial" panose="020B0604020202020204" pitchFamily="34" charset="0"/>
              <a:buChar char="•"/>
            </a:pPr>
            <a:r>
              <a:rPr lang="en-US" sz="3000" dirty="0" smtClean="0"/>
              <a:t>Not “Welfare”</a:t>
            </a:r>
            <a:endParaRPr lang="en-US" sz="3000" dirty="0"/>
          </a:p>
        </p:txBody>
      </p:sp>
    </p:spTree>
    <p:extLst>
      <p:ext uri="{BB962C8B-B14F-4D97-AF65-F5344CB8AC3E}">
        <p14:creationId xmlns:p14="http://schemas.microsoft.com/office/powerpoint/2010/main" val="1453364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43428"/>
            <a:ext cx="8911687" cy="1280890"/>
          </a:xfrm>
        </p:spPr>
        <p:txBody>
          <a:bodyPr>
            <a:normAutofit/>
          </a:bodyPr>
          <a:lstStyle/>
          <a:p>
            <a:r>
              <a:rPr lang="en-US" sz="5400" dirty="0" smtClean="0"/>
              <a:t>HealthChoices</a:t>
            </a:r>
            <a:endParaRPr lang="en-US" sz="5400" dirty="0"/>
          </a:p>
        </p:txBody>
      </p:sp>
      <p:sp>
        <p:nvSpPr>
          <p:cNvPr id="3" name="Content Placeholder 2"/>
          <p:cNvSpPr>
            <a:spLocks noGrp="1"/>
          </p:cNvSpPr>
          <p:nvPr>
            <p:ph idx="1"/>
          </p:nvPr>
        </p:nvSpPr>
        <p:spPr>
          <a:xfrm>
            <a:off x="1984529" y="1634809"/>
            <a:ext cx="8915400" cy="4831977"/>
          </a:xfrm>
        </p:spPr>
        <p:txBody>
          <a:bodyPr>
            <a:normAutofit/>
          </a:bodyPr>
          <a:lstStyle/>
          <a:p>
            <a:r>
              <a:rPr lang="en-US" sz="2000" dirty="0"/>
              <a:t>P</a:t>
            </a:r>
            <a:r>
              <a:rPr lang="en-US" sz="2000" dirty="0" smtClean="0"/>
              <a:t>rovides for medically necessary behavioral </a:t>
            </a:r>
            <a:r>
              <a:rPr lang="en-US" sz="2000" dirty="0"/>
              <a:t>h</a:t>
            </a:r>
            <a:r>
              <a:rPr lang="en-US" sz="2000" dirty="0" smtClean="0"/>
              <a:t>ealth  services to Medical Assistance enrolled Lehigh County residents through contracts with either a Behavioral Health or Physical Health Managed Care Organization (MCO). </a:t>
            </a:r>
          </a:p>
          <a:p>
            <a:r>
              <a:rPr lang="en-US" sz="2000" dirty="0" smtClean="0"/>
              <a:t>Federally funded through the Center for Medicaid Services (CMS); funding is passed through the state to each individual County in Pennsylvania.</a:t>
            </a:r>
          </a:p>
          <a:p>
            <a:r>
              <a:rPr lang="en-US" sz="2000" dirty="0" smtClean="0"/>
              <a:t>In 2015, the Lehigh County HealthChoices program provided behavioral health services to 15,800 unduplicated members accounting for $56.52 million in medical claims costs.</a:t>
            </a:r>
          </a:p>
          <a:p>
            <a:r>
              <a:rPr lang="en-US" sz="2000" dirty="0" smtClean="0"/>
              <a:t>The HealthChoices program is always looking to be innovative and create new programs that will meet the growing and changing needs of our members.</a:t>
            </a:r>
          </a:p>
          <a:p>
            <a:pPr marL="0" indent="0">
              <a:buNone/>
            </a:pPr>
            <a:endParaRPr lang="en-US" dirty="0" smtClean="0"/>
          </a:p>
          <a:p>
            <a:endParaRPr lang="en-US" dirty="0"/>
          </a:p>
        </p:txBody>
      </p:sp>
    </p:spTree>
    <p:extLst>
      <p:ext uri="{BB962C8B-B14F-4D97-AF65-F5344CB8AC3E}">
        <p14:creationId xmlns:p14="http://schemas.microsoft.com/office/powerpoint/2010/main" val="2623227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43428"/>
            <a:ext cx="8911687" cy="1025396"/>
          </a:xfrm>
        </p:spPr>
        <p:txBody>
          <a:bodyPr>
            <a:normAutofit/>
          </a:bodyPr>
          <a:lstStyle/>
          <a:p>
            <a:r>
              <a:rPr lang="en-US" sz="5400" dirty="0" smtClean="0"/>
              <a:t>HealthChoices</a:t>
            </a:r>
            <a:endParaRPr lang="en-US" sz="5400" dirty="0"/>
          </a:p>
        </p:txBody>
      </p:sp>
      <p:sp>
        <p:nvSpPr>
          <p:cNvPr id="3" name="Content Placeholder 2"/>
          <p:cNvSpPr>
            <a:spLocks noGrp="1"/>
          </p:cNvSpPr>
          <p:nvPr>
            <p:ph idx="1"/>
          </p:nvPr>
        </p:nvSpPr>
        <p:spPr>
          <a:xfrm>
            <a:off x="2589212" y="1604682"/>
            <a:ext cx="8915400" cy="5020236"/>
          </a:xfrm>
        </p:spPr>
        <p:txBody>
          <a:bodyPr>
            <a:normAutofit/>
          </a:bodyPr>
          <a:lstStyle/>
          <a:p>
            <a:pPr marL="0" indent="0">
              <a:buNone/>
            </a:pPr>
            <a:r>
              <a:rPr lang="en-US" dirty="0" smtClean="0"/>
              <a:t>Examples of Innovative Programming in HealthChoices</a:t>
            </a:r>
          </a:p>
          <a:p>
            <a:r>
              <a:rPr lang="en-US" dirty="0" smtClean="0"/>
              <a:t>Dual Diagnosis Treatment Team (DDTT) – A voluntary, community-based, direct service that provides intensive supports to members with a dual Mental Health/Intellectual Disability diagnosis. This program provides an all-inclusive, collaborative, continuum of care model that addresses the needs of the member from a “whole person” perspective, assisting the member, his/her family, providers, and other community and natural supports with the skills to manage symptoms and behaviors that would place the member at risk for more restrictive levels of care. </a:t>
            </a:r>
          </a:p>
          <a:p>
            <a:r>
              <a:rPr lang="en-US" dirty="0" smtClean="0"/>
              <a:t>Transition to Independence (TIP) Case Management – A transitional age case management program developed specifically for youth and young adults. This program focuses on engaging the member in their future planning process </a:t>
            </a:r>
            <a:r>
              <a:rPr lang="en-US" dirty="0"/>
              <a:t>and building on strengths to enable the </a:t>
            </a:r>
            <a:r>
              <a:rPr lang="en-US" dirty="0" smtClean="0"/>
              <a:t>member </a:t>
            </a:r>
            <a:r>
              <a:rPr lang="en-US" dirty="0"/>
              <a:t>to pursue their goals across relevant transition </a:t>
            </a:r>
            <a:r>
              <a:rPr lang="en-US" dirty="0" smtClean="0"/>
              <a:t>domains. The primary domains that are focused on include employment/career, educational opportunities, living situation, personal effectiveness/wellbeing, and community life functioning.</a:t>
            </a:r>
          </a:p>
          <a:p>
            <a:endParaRPr lang="en-US" dirty="0" smtClean="0"/>
          </a:p>
          <a:p>
            <a:endParaRPr lang="en-US" dirty="0"/>
          </a:p>
        </p:txBody>
      </p:sp>
    </p:spTree>
    <p:extLst>
      <p:ext uri="{BB962C8B-B14F-4D97-AF65-F5344CB8AC3E}">
        <p14:creationId xmlns:p14="http://schemas.microsoft.com/office/powerpoint/2010/main" val="40778486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tx1"/>
                </a:solidFill>
              </a:rPr>
              <a:t>Aging &amp; Adult Services</a:t>
            </a:r>
            <a:endParaRPr lang="en-US" sz="5400" dirty="0">
              <a:solidFill>
                <a:schemeClr val="tx1"/>
              </a:solidFill>
            </a:endParaRPr>
          </a:p>
        </p:txBody>
      </p:sp>
      <p:sp>
        <p:nvSpPr>
          <p:cNvPr id="3" name="Content Placeholder 2"/>
          <p:cNvSpPr>
            <a:spLocks noGrp="1"/>
          </p:cNvSpPr>
          <p:nvPr>
            <p:ph idx="1"/>
          </p:nvPr>
        </p:nvSpPr>
        <p:spPr>
          <a:xfrm>
            <a:off x="2433234" y="1668650"/>
            <a:ext cx="9060588" cy="4809642"/>
          </a:xfrm>
        </p:spPr>
        <p:txBody>
          <a:bodyPr>
            <a:normAutofit/>
          </a:bodyPr>
          <a:lstStyle/>
          <a:p>
            <a:r>
              <a:rPr lang="en-US" sz="2800" dirty="0" smtClean="0"/>
              <a:t>Nearly 4,300 (unduplicated) Aging consumers received direct services and/or congregate meals (PDA)</a:t>
            </a:r>
          </a:p>
          <a:p>
            <a:r>
              <a:rPr lang="en-US" sz="2800" dirty="0" smtClean="0"/>
              <a:t>Over 700 consumers/families received vouchers for rental assistance (HSBG)</a:t>
            </a:r>
          </a:p>
          <a:p>
            <a:r>
              <a:rPr lang="en-US" sz="2800" smtClean="0"/>
              <a:t>Nearly 400 </a:t>
            </a:r>
            <a:r>
              <a:rPr lang="en-US" sz="2800" dirty="0" smtClean="0"/>
              <a:t>consumers 18-59 received intensive care management, direct services, and service planning/care management (HSBG)</a:t>
            </a:r>
          </a:p>
          <a:p>
            <a:r>
              <a:rPr lang="en-US" sz="2800" dirty="0" smtClean="0"/>
              <a:t>Continuing change in the Aging program…….</a:t>
            </a:r>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pPr marL="0" indent="0">
              <a:buNone/>
            </a:pPr>
            <a:endParaRPr lang="en-US" sz="28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667730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228601"/>
            <a:ext cx="9144000" cy="584775"/>
          </a:xfrm>
          <a:prstGeom prst="rect">
            <a:avLst/>
          </a:prstGeom>
          <a:noFill/>
        </p:spPr>
        <p:txBody>
          <a:bodyPr wrap="square" rtlCol="0">
            <a:spAutoFit/>
          </a:bodyPr>
          <a:lstStyle/>
          <a:p>
            <a:pPr algn="ctr"/>
            <a:r>
              <a:rPr lang="en-US" sz="3200" dirty="0"/>
              <a:t>Medicaid LTSS System Before April 1, 2016</a:t>
            </a:r>
          </a:p>
        </p:txBody>
      </p:sp>
      <p:sp>
        <p:nvSpPr>
          <p:cNvPr id="5" name="Rounded Rectangle 4"/>
          <p:cNvSpPr/>
          <p:nvPr/>
        </p:nvSpPr>
        <p:spPr>
          <a:xfrm>
            <a:off x="4724400" y="1600200"/>
            <a:ext cx="1295400" cy="1981200"/>
          </a:xfrm>
          <a:prstGeom prst="round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724400" y="3581400"/>
            <a:ext cx="1295400" cy="198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352800" y="1600200"/>
            <a:ext cx="1295400" cy="3962400"/>
          </a:xfrm>
          <a:prstGeom prst="roundRect">
            <a:avLst/>
          </a:prstGeom>
          <a:solidFill>
            <a:schemeClr val="accent4"/>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965017" y="1592998"/>
            <a:ext cx="1295400" cy="3962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467600" y="1600200"/>
            <a:ext cx="1295400" cy="1981200"/>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8839200" y="1600200"/>
            <a:ext cx="1295400" cy="3962400"/>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7467600" y="3581400"/>
            <a:ext cx="762000" cy="1981200"/>
          </a:xfrm>
          <a:prstGeom prst="round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8229600" y="3581400"/>
            <a:ext cx="533400" cy="1981200"/>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6096000" y="1600200"/>
            <a:ext cx="1295400" cy="1981200"/>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6096000" y="3581400"/>
            <a:ext cx="1295400" cy="198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819564" y="769204"/>
            <a:ext cx="1457017" cy="830997"/>
          </a:xfrm>
          <a:prstGeom prst="rect">
            <a:avLst/>
          </a:prstGeom>
          <a:noFill/>
        </p:spPr>
        <p:txBody>
          <a:bodyPr wrap="square" rtlCol="0">
            <a:spAutoFit/>
          </a:bodyPr>
          <a:lstStyle/>
          <a:p>
            <a:pPr algn="ctr"/>
            <a:r>
              <a:rPr lang="en-US" sz="1600" b="1" dirty="0"/>
              <a:t>ASSESSMENT/ LEVEL OF CARE</a:t>
            </a:r>
          </a:p>
        </p:txBody>
      </p:sp>
      <p:sp>
        <p:nvSpPr>
          <p:cNvPr id="23" name="TextBox 22"/>
          <p:cNvSpPr txBox="1"/>
          <p:nvPr/>
        </p:nvSpPr>
        <p:spPr>
          <a:xfrm>
            <a:off x="3352800" y="762001"/>
            <a:ext cx="1295400" cy="830997"/>
          </a:xfrm>
          <a:prstGeom prst="rect">
            <a:avLst/>
          </a:prstGeom>
          <a:noFill/>
        </p:spPr>
        <p:txBody>
          <a:bodyPr wrap="square" rtlCol="0">
            <a:spAutoFit/>
          </a:bodyPr>
          <a:lstStyle/>
          <a:p>
            <a:pPr algn="ctr"/>
            <a:r>
              <a:rPr lang="en-US" sz="1600" b="1" dirty="0"/>
              <a:t>FINANCIAL DETERMIN-ATION</a:t>
            </a:r>
          </a:p>
        </p:txBody>
      </p:sp>
      <p:sp>
        <p:nvSpPr>
          <p:cNvPr id="24" name="TextBox 23"/>
          <p:cNvSpPr txBox="1"/>
          <p:nvPr/>
        </p:nvSpPr>
        <p:spPr>
          <a:xfrm>
            <a:off x="4724400" y="990601"/>
            <a:ext cx="1295380" cy="584775"/>
          </a:xfrm>
          <a:prstGeom prst="rect">
            <a:avLst/>
          </a:prstGeom>
          <a:noFill/>
        </p:spPr>
        <p:txBody>
          <a:bodyPr wrap="square" rtlCol="0">
            <a:spAutoFit/>
          </a:bodyPr>
          <a:lstStyle/>
          <a:p>
            <a:pPr algn="ctr"/>
            <a:r>
              <a:rPr lang="en-US" sz="1600" b="1" dirty="0"/>
              <a:t>ENROLL-MENT</a:t>
            </a:r>
          </a:p>
        </p:txBody>
      </p:sp>
      <p:sp>
        <p:nvSpPr>
          <p:cNvPr id="25" name="TextBox 24"/>
          <p:cNvSpPr txBox="1"/>
          <p:nvPr/>
        </p:nvSpPr>
        <p:spPr>
          <a:xfrm>
            <a:off x="6019780" y="990601"/>
            <a:ext cx="1371620" cy="523220"/>
          </a:xfrm>
          <a:prstGeom prst="rect">
            <a:avLst/>
          </a:prstGeom>
          <a:noFill/>
        </p:spPr>
        <p:txBody>
          <a:bodyPr wrap="square" rtlCol="0">
            <a:spAutoFit/>
          </a:bodyPr>
          <a:lstStyle/>
          <a:p>
            <a:pPr algn="ctr"/>
            <a:r>
              <a:rPr lang="en-US" sz="1400" b="1" dirty="0"/>
              <a:t>OPTIONS COUNSELING</a:t>
            </a:r>
          </a:p>
        </p:txBody>
      </p:sp>
      <p:sp>
        <p:nvSpPr>
          <p:cNvPr id="26" name="TextBox 25"/>
          <p:cNvSpPr txBox="1"/>
          <p:nvPr/>
        </p:nvSpPr>
        <p:spPr>
          <a:xfrm>
            <a:off x="7467600" y="762001"/>
            <a:ext cx="1295400" cy="830997"/>
          </a:xfrm>
          <a:prstGeom prst="rect">
            <a:avLst/>
          </a:prstGeom>
          <a:noFill/>
        </p:spPr>
        <p:txBody>
          <a:bodyPr wrap="square" rtlCol="0">
            <a:spAutoFit/>
          </a:bodyPr>
          <a:lstStyle/>
          <a:p>
            <a:pPr algn="ctr"/>
            <a:r>
              <a:rPr lang="en-US" sz="1600" b="1" dirty="0"/>
              <a:t>SERVICE COORDIN-ATION</a:t>
            </a:r>
          </a:p>
        </p:txBody>
      </p:sp>
      <p:sp>
        <p:nvSpPr>
          <p:cNvPr id="27" name="TextBox 26"/>
          <p:cNvSpPr txBox="1"/>
          <p:nvPr/>
        </p:nvSpPr>
        <p:spPr>
          <a:xfrm>
            <a:off x="8839200" y="990601"/>
            <a:ext cx="1295400" cy="584775"/>
          </a:xfrm>
          <a:prstGeom prst="rect">
            <a:avLst/>
          </a:prstGeom>
          <a:noFill/>
        </p:spPr>
        <p:txBody>
          <a:bodyPr wrap="square" rtlCol="0">
            <a:spAutoFit/>
          </a:bodyPr>
          <a:lstStyle/>
          <a:p>
            <a:pPr algn="ctr"/>
            <a:r>
              <a:rPr lang="en-US" sz="1600" b="1" dirty="0"/>
              <a:t>OTHER LTC SERVICES</a:t>
            </a:r>
          </a:p>
        </p:txBody>
      </p:sp>
      <p:sp>
        <p:nvSpPr>
          <p:cNvPr id="30" name="Right Arrow 29"/>
          <p:cNvSpPr/>
          <p:nvPr/>
        </p:nvSpPr>
        <p:spPr>
          <a:xfrm>
            <a:off x="1981200" y="57912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Arrow 32"/>
          <p:cNvSpPr/>
          <p:nvPr/>
        </p:nvSpPr>
        <p:spPr>
          <a:xfrm>
            <a:off x="4114800" y="57912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p:cNvSpPr/>
          <p:nvPr/>
        </p:nvSpPr>
        <p:spPr>
          <a:xfrm>
            <a:off x="6172200" y="57912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a:off x="8229600" y="57912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a:endCxn id="8" idx="3"/>
          </p:cNvCxnSpPr>
          <p:nvPr/>
        </p:nvCxnSpPr>
        <p:spPr>
          <a:xfrm>
            <a:off x="1965017" y="3574198"/>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352800" y="35814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800600" y="35814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172200" y="35814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543800" y="35814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839200" y="35814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rot="16200000">
            <a:off x="1219200" y="2438400"/>
            <a:ext cx="1295400" cy="381000"/>
          </a:xfrm>
          <a:prstGeom prst="rect">
            <a:avLst/>
          </a:prstGeom>
          <a:noFill/>
        </p:spPr>
        <p:txBody>
          <a:bodyPr wrap="square" rtlCol="0">
            <a:spAutoFit/>
          </a:bodyPr>
          <a:lstStyle/>
          <a:p>
            <a:r>
              <a:rPr lang="en-US" b="1" dirty="0"/>
              <a:t>Under 60</a:t>
            </a:r>
          </a:p>
        </p:txBody>
      </p:sp>
      <p:sp>
        <p:nvSpPr>
          <p:cNvPr id="52" name="TextBox 51"/>
          <p:cNvSpPr txBox="1"/>
          <p:nvPr/>
        </p:nvSpPr>
        <p:spPr>
          <a:xfrm rot="16200000">
            <a:off x="1219200" y="3810000"/>
            <a:ext cx="1295400" cy="381000"/>
          </a:xfrm>
          <a:prstGeom prst="rect">
            <a:avLst/>
          </a:prstGeom>
          <a:noFill/>
        </p:spPr>
        <p:txBody>
          <a:bodyPr wrap="square" rtlCol="0">
            <a:spAutoFit/>
          </a:bodyPr>
          <a:lstStyle/>
          <a:p>
            <a:r>
              <a:rPr lang="en-US" b="1" dirty="0"/>
              <a:t>60+</a:t>
            </a:r>
          </a:p>
        </p:txBody>
      </p:sp>
      <p:sp>
        <p:nvSpPr>
          <p:cNvPr id="54" name="TextBox 53"/>
          <p:cNvSpPr txBox="1"/>
          <p:nvPr/>
        </p:nvSpPr>
        <p:spPr>
          <a:xfrm>
            <a:off x="2204026" y="2438400"/>
            <a:ext cx="843973" cy="379534"/>
          </a:xfrm>
          <a:prstGeom prst="rect">
            <a:avLst/>
          </a:prstGeom>
          <a:noFill/>
        </p:spPr>
        <p:txBody>
          <a:bodyPr wrap="square" rtlCol="0">
            <a:spAutoFit/>
          </a:bodyPr>
          <a:lstStyle/>
          <a:p>
            <a:r>
              <a:rPr lang="en-US" b="1" dirty="0"/>
              <a:t>AAAs</a:t>
            </a:r>
          </a:p>
        </p:txBody>
      </p:sp>
      <p:sp>
        <p:nvSpPr>
          <p:cNvPr id="55" name="TextBox 54"/>
          <p:cNvSpPr txBox="1"/>
          <p:nvPr/>
        </p:nvSpPr>
        <p:spPr>
          <a:xfrm>
            <a:off x="2286000" y="4267200"/>
            <a:ext cx="838200" cy="369332"/>
          </a:xfrm>
          <a:prstGeom prst="rect">
            <a:avLst/>
          </a:prstGeom>
          <a:noFill/>
        </p:spPr>
        <p:txBody>
          <a:bodyPr wrap="square" rtlCol="0">
            <a:spAutoFit/>
          </a:bodyPr>
          <a:lstStyle/>
          <a:p>
            <a:r>
              <a:rPr lang="en-US" b="1" dirty="0"/>
              <a:t>AAAs</a:t>
            </a:r>
          </a:p>
        </p:txBody>
      </p:sp>
      <p:sp>
        <p:nvSpPr>
          <p:cNvPr id="56" name="TextBox 55"/>
          <p:cNvSpPr txBox="1"/>
          <p:nvPr/>
        </p:nvSpPr>
        <p:spPr>
          <a:xfrm>
            <a:off x="5029200" y="4267200"/>
            <a:ext cx="838200" cy="369332"/>
          </a:xfrm>
          <a:prstGeom prst="rect">
            <a:avLst/>
          </a:prstGeom>
          <a:noFill/>
        </p:spPr>
        <p:txBody>
          <a:bodyPr wrap="square" rtlCol="0">
            <a:spAutoFit/>
          </a:bodyPr>
          <a:lstStyle/>
          <a:p>
            <a:r>
              <a:rPr lang="en-US" b="1" dirty="0"/>
              <a:t>AAAs</a:t>
            </a:r>
          </a:p>
        </p:txBody>
      </p:sp>
      <p:sp>
        <p:nvSpPr>
          <p:cNvPr id="57" name="TextBox 56"/>
          <p:cNvSpPr txBox="1"/>
          <p:nvPr/>
        </p:nvSpPr>
        <p:spPr>
          <a:xfrm>
            <a:off x="6400800" y="4267200"/>
            <a:ext cx="812800" cy="369332"/>
          </a:xfrm>
          <a:prstGeom prst="rect">
            <a:avLst/>
          </a:prstGeom>
          <a:noFill/>
        </p:spPr>
        <p:txBody>
          <a:bodyPr wrap="square" rtlCol="0">
            <a:spAutoFit/>
          </a:bodyPr>
          <a:lstStyle/>
          <a:p>
            <a:r>
              <a:rPr lang="en-US" b="1" dirty="0"/>
              <a:t>AAAs</a:t>
            </a:r>
          </a:p>
        </p:txBody>
      </p:sp>
      <p:sp>
        <p:nvSpPr>
          <p:cNvPr id="58" name="TextBox 57"/>
          <p:cNvSpPr txBox="1"/>
          <p:nvPr/>
        </p:nvSpPr>
        <p:spPr>
          <a:xfrm>
            <a:off x="7391399" y="4267199"/>
            <a:ext cx="902855" cy="369333"/>
          </a:xfrm>
          <a:prstGeom prst="rect">
            <a:avLst/>
          </a:prstGeom>
          <a:noFill/>
        </p:spPr>
        <p:txBody>
          <a:bodyPr wrap="square" rtlCol="0">
            <a:spAutoFit/>
          </a:bodyPr>
          <a:lstStyle/>
          <a:p>
            <a:r>
              <a:rPr lang="en-US" b="1" dirty="0"/>
              <a:t>AAAs</a:t>
            </a:r>
          </a:p>
        </p:txBody>
      </p:sp>
      <p:sp>
        <p:nvSpPr>
          <p:cNvPr id="59" name="TextBox 58"/>
          <p:cNvSpPr txBox="1"/>
          <p:nvPr/>
        </p:nvSpPr>
        <p:spPr>
          <a:xfrm>
            <a:off x="3549035" y="2438400"/>
            <a:ext cx="902892" cy="369332"/>
          </a:xfrm>
          <a:prstGeom prst="rect">
            <a:avLst/>
          </a:prstGeom>
          <a:noFill/>
        </p:spPr>
        <p:txBody>
          <a:bodyPr wrap="square" rtlCol="0">
            <a:spAutoFit/>
          </a:bodyPr>
          <a:lstStyle/>
          <a:p>
            <a:r>
              <a:rPr lang="en-US" b="1" dirty="0"/>
              <a:t>CAOs</a:t>
            </a:r>
          </a:p>
        </p:txBody>
      </p:sp>
      <p:sp>
        <p:nvSpPr>
          <p:cNvPr id="60" name="TextBox 59"/>
          <p:cNvSpPr txBox="1"/>
          <p:nvPr/>
        </p:nvSpPr>
        <p:spPr>
          <a:xfrm>
            <a:off x="3657600" y="4267200"/>
            <a:ext cx="838200" cy="369332"/>
          </a:xfrm>
          <a:prstGeom prst="rect">
            <a:avLst/>
          </a:prstGeom>
          <a:noFill/>
        </p:spPr>
        <p:txBody>
          <a:bodyPr wrap="square" rtlCol="0">
            <a:spAutoFit/>
          </a:bodyPr>
          <a:lstStyle/>
          <a:p>
            <a:r>
              <a:rPr lang="en-US" b="1" dirty="0"/>
              <a:t>CAOs</a:t>
            </a:r>
          </a:p>
        </p:txBody>
      </p:sp>
      <p:sp>
        <p:nvSpPr>
          <p:cNvPr id="61" name="TextBox 60"/>
          <p:cNvSpPr txBox="1"/>
          <p:nvPr/>
        </p:nvSpPr>
        <p:spPr>
          <a:xfrm>
            <a:off x="4724400" y="2438400"/>
            <a:ext cx="1295400" cy="369332"/>
          </a:xfrm>
          <a:prstGeom prst="rect">
            <a:avLst/>
          </a:prstGeom>
          <a:noFill/>
        </p:spPr>
        <p:txBody>
          <a:bodyPr wrap="square" rtlCol="0">
            <a:spAutoFit/>
          </a:bodyPr>
          <a:lstStyle/>
          <a:p>
            <a:pPr algn="ctr"/>
            <a:r>
              <a:rPr lang="en-US" b="1" dirty="0" err="1"/>
              <a:t>Maximus</a:t>
            </a:r>
            <a:endParaRPr lang="en-US" b="1" dirty="0"/>
          </a:p>
        </p:txBody>
      </p:sp>
      <p:sp>
        <p:nvSpPr>
          <p:cNvPr id="62" name="TextBox 61"/>
          <p:cNvSpPr txBox="1"/>
          <p:nvPr/>
        </p:nvSpPr>
        <p:spPr>
          <a:xfrm>
            <a:off x="6096000" y="2438400"/>
            <a:ext cx="1295400" cy="369332"/>
          </a:xfrm>
          <a:prstGeom prst="rect">
            <a:avLst/>
          </a:prstGeom>
          <a:noFill/>
        </p:spPr>
        <p:txBody>
          <a:bodyPr wrap="square" rtlCol="0">
            <a:spAutoFit/>
          </a:bodyPr>
          <a:lstStyle/>
          <a:p>
            <a:pPr algn="ctr"/>
            <a:r>
              <a:rPr lang="en-US" b="1" dirty="0"/>
              <a:t>Other</a:t>
            </a:r>
          </a:p>
        </p:txBody>
      </p:sp>
      <p:sp>
        <p:nvSpPr>
          <p:cNvPr id="63" name="TextBox 62"/>
          <p:cNvSpPr txBox="1"/>
          <p:nvPr/>
        </p:nvSpPr>
        <p:spPr>
          <a:xfrm>
            <a:off x="7467600" y="2438400"/>
            <a:ext cx="1295400" cy="369332"/>
          </a:xfrm>
          <a:prstGeom prst="rect">
            <a:avLst/>
          </a:prstGeom>
          <a:noFill/>
        </p:spPr>
        <p:txBody>
          <a:bodyPr wrap="square" rtlCol="0">
            <a:spAutoFit/>
          </a:bodyPr>
          <a:lstStyle/>
          <a:p>
            <a:pPr algn="ctr"/>
            <a:r>
              <a:rPr lang="en-US" b="1" dirty="0"/>
              <a:t>Other</a:t>
            </a:r>
          </a:p>
        </p:txBody>
      </p:sp>
      <p:sp>
        <p:nvSpPr>
          <p:cNvPr id="64" name="TextBox 63"/>
          <p:cNvSpPr txBox="1"/>
          <p:nvPr/>
        </p:nvSpPr>
        <p:spPr>
          <a:xfrm>
            <a:off x="8839200" y="2438400"/>
            <a:ext cx="1295400" cy="369332"/>
          </a:xfrm>
          <a:prstGeom prst="rect">
            <a:avLst/>
          </a:prstGeom>
          <a:noFill/>
        </p:spPr>
        <p:txBody>
          <a:bodyPr wrap="square" rtlCol="0">
            <a:spAutoFit/>
          </a:bodyPr>
          <a:lstStyle/>
          <a:p>
            <a:pPr algn="ctr"/>
            <a:r>
              <a:rPr lang="en-US" b="1" dirty="0"/>
              <a:t>Other</a:t>
            </a:r>
          </a:p>
        </p:txBody>
      </p:sp>
      <p:sp>
        <p:nvSpPr>
          <p:cNvPr id="65" name="TextBox 64"/>
          <p:cNvSpPr txBox="1"/>
          <p:nvPr/>
        </p:nvSpPr>
        <p:spPr>
          <a:xfrm>
            <a:off x="8877300" y="4278868"/>
            <a:ext cx="1295400" cy="369332"/>
          </a:xfrm>
          <a:prstGeom prst="rect">
            <a:avLst/>
          </a:prstGeom>
          <a:noFill/>
        </p:spPr>
        <p:txBody>
          <a:bodyPr wrap="square" rtlCol="0">
            <a:spAutoFit/>
          </a:bodyPr>
          <a:lstStyle/>
          <a:p>
            <a:pPr algn="ctr"/>
            <a:r>
              <a:rPr lang="en-US" b="1" dirty="0"/>
              <a:t>Other</a:t>
            </a:r>
          </a:p>
        </p:txBody>
      </p:sp>
      <p:sp>
        <p:nvSpPr>
          <p:cNvPr id="67" name="TextBox 66"/>
          <p:cNvSpPr txBox="1"/>
          <p:nvPr/>
        </p:nvSpPr>
        <p:spPr>
          <a:xfrm>
            <a:off x="7848600" y="4267200"/>
            <a:ext cx="1295400" cy="307777"/>
          </a:xfrm>
          <a:prstGeom prst="rect">
            <a:avLst/>
          </a:prstGeom>
          <a:noFill/>
        </p:spPr>
        <p:txBody>
          <a:bodyPr wrap="square" rtlCol="0">
            <a:spAutoFit/>
          </a:bodyPr>
          <a:lstStyle/>
          <a:p>
            <a:pPr algn="ctr"/>
            <a:r>
              <a:rPr lang="en-US" sz="1400" b="1" dirty="0"/>
              <a:t>Other</a:t>
            </a:r>
          </a:p>
        </p:txBody>
      </p:sp>
      <p:sp>
        <p:nvSpPr>
          <p:cNvPr id="44" name="TextBox 43"/>
          <p:cNvSpPr txBox="1"/>
          <p:nvPr/>
        </p:nvSpPr>
        <p:spPr>
          <a:xfrm>
            <a:off x="1181100" y="6389133"/>
            <a:ext cx="5257800" cy="276999"/>
          </a:xfrm>
          <a:prstGeom prst="rect">
            <a:avLst/>
          </a:prstGeom>
          <a:noFill/>
        </p:spPr>
        <p:txBody>
          <a:bodyPr wrap="square" rtlCol="0">
            <a:spAutoFit/>
          </a:bodyPr>
          <a:lstStyle/>
          <a:p>
            <a:r>
              <a:rPr lang="en-US" sz="1200" dirty="0" smtClean="0"/>
              <a:t>4/4/16 </a:t>
            </a:r>
            <a:r>
              <a:rPr lang="en-US" sz="1200" dirty="0"/>
              <a:t>PA Association of Area Agencies on Aging  </a:t>
            </a:r>
          </a:p>
        </p:txBody>
      </p:sp>
      <p:sp>
        <p:nvSpPr>
          <p:cNvPr id="45" name="TextBox 44"/>
          <p:cNvSpPr txBox="1"/>
          <p:nvPr/>
        </p:nvSpPr>
        <p:spPr>
          <a:xfrm>
            <a:off x="5116945" y="6400801"/>
            <a:ext cx="6908800" cy="276999"/>
          </a:xfrm>
          <a:prstGeom prst="rect">
            <a:avLst/>
          </a:prstGeom>
          <a:noFill/>
        </p:spPr>
        <p:txBody>
          <a:bodyPr wrap="square" rtlCol="0">
            <a:spAutoFit/>
          </a:bodyPr>
          <a:lstStyle/>
          <a:p>
            <a:r>
              <a:rPr lang="en-US" sz="1200" dirty="0"/>
              <a:t>AAA – Area Agencies on </a:t>
            </a:r>
            <a:r>
              <a:rPr lang="en-US" sz="1200" dirty="0" smtClean="0"/>
              <a:t>Aging    CAO </a:t>
            </a:r>
            <a:r>
              <a:rPr lang="en-US" sz="1200" dirty="0"/>
              <a:t>– County Assistance Offices </a:t>
            </a:r>
            <a:r>
              <a:rPr lang="en-US" sz="1200" dirty="0" smtClean="0"/>
              <a:t>  LTC </a:t>
            </a:r>
            <a:r>
              <a:rPr lang="en-US" sz="1200" dirty="0"/>
              <a:t>– Long Term Care</a:t>
            </a:r>
          </a:p>
        </p:txBody>
      </p:sp>
    </p:spTree>
    <p:extLst>
      <p:ext uri="{BB962C8B-B14F-4D97-AF65-F5344CB8AC3E}">
        <p14:creationId xmlns:p14="http://schemas.microsoft.com/office/powerpoint/2010/main" val="5689828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228601"/>
            <a:ext cx="9144000" cy="584775"/>
          </a:xfrm>
          <a:prstGeom prst="rect">
            <a:avLst/>
          </a:prstGeom>
          <a:noFill/>
        </p:spPr>
        <p:txBody>
          <a:bodyPr wrap="square" rtlCol="0">
            <a:spAutoFit/>
          </a:bodyPr>
          <a:lstStyle/>
          <a:p>
            <a:pPr algn="ctr"/>
            <a:r>
              <a:rPr lang="en-US" sz="3200" dirty="0"/>
              <a:t>Medicaid LTSS System After April 1, 2016</a:t>
            </a:r>
          </a:p>
        </p:txBody>
      </p:sp>
      <p:sp>
        <p:nvSpPr>
          <p:cNvPr id="5" name="Rounded Rectangle 4"/>
          <p:cNvSpPr/>
          <p:nvPr/>
        </p:nvSpPr>
        <p:spPr>
          <a:xfrm>
            <a:off x="4724400" y="1600200"/>
            <a:ext cx="1295400" cy="3962400"/>
          </a:xfrm>
          <a:prstGeom prst="round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352800" y="1600200"/>
            <a:ext cx="1295400" cy="3962400"/>
          </a:xfrm>
          <a:prstGeom prst="roundRect">
            <a:avLst/>
          </a:prstGeom>
          <a:solidFill>
            <a:schemeClr val="accent4"/>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981200" y="1600200"/>
            <a:ext cx="1295400" cy="3962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467600" y="1600200"/>
            <a:ext cx="1295400" cy="1981200"/>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8839200" y="1600200"/>
            <a:ext cx="1295400" cy="3962400"/>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7467600" y="3581400"/>
            <a:ext cx="762000" cy="1981200"/>
          </a:xfrm>
          <a:prstGeom prst="round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8229600" y="3581400"/>
            <a:ext cx="533400" cy="1981200"/>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904980" y="769204"/>
            <a:ext cx="1393249" cy="830997"/>
          </a:xfrm>
          <a:prstGeom prst="rect">
            <a:avLst/>
          </a:prstGeom>
          <a:noFill/>
        </p:spPr>
        <p:txBody>
          <a:bodyPr wrap="square" rtlCol="0">
            <a:spAutoFit/>
          </a:bodyPr>
          <a:lstStyle/>
          <a:p>
            <a:pPr algn="ctr"/>
            <a:r>
              <a:rPr lang="en-US" sz="1600" b="1" dirty="0"/>
              <a:t>ASSESSMENT/ LEVEL OF CARE</a:t>
            </a:r>
          </a:p>
        </p:txBody>
      </p:sp>
      <p:sp>
        <p:nvSpPr>
          <p:cNvPr id="23" name="TextBox 22"/>
          <p:cNvSpPr txBox="1"/>
          <p:nvPr/>
        </p:nvSpPr>
        <p:spPr>
          <a:xfrm>
            <a:off x="3352800" y="762001"/>
            <a:ext cx="1295400" cy="830997"/>
          </a:xfrm>
          <a:prstGeom prst="rect">
            <a:avLst/>
          </a:prstGeom>
          <a:noFill/>
        </p:spPr>
        <p:txBody>
          <a:bodyPr wrap="square" rtlCol="0">
            <a:spAutoFit/>
          </a:bodyPr>
          <a:lstStyle/>
          <a:p>
            <a:pPr algn="ctr"/>
            <a:r>
              <a:rPr lang="en-US" sz="1600" b="1" dirty="0"/>
              <a:t>FINANCIAL DETERMIN-ATION</a:t>
            </a:r>
          </a:p>
        </p:txBody>
      </p:sp>
      <p:sp>
        <p:nvSpPr>
          <p:cNvPr id="24" name="TextBox 23"/>
          <p:cNvSpPr txBox="1"/>
          <p:nvPr/>
        </p:nvSpPr>
        <p:spPr>
          <a:xfrm>
            <a:off x="4724400" y="990601"/>
            <a:ext cx="1295380" cy="584775"/>
          </a:xfrm>
          <a:prstGeom prst="rect">
            <a:avLst/>
          </a:prstGeom>
          <a:noFill/>
        </p:spPr>
        <p:txBody>
          <a:bodyPr wrap="square" rtlCol="0">
            <a:spAutoFit/>
          </a:bodyPr>
          <a:lstStyle/>
          <a:p>
            <a:pPr algn="ctr"/>
            <a:r>
              <a:rPr lang="en-US" sz="1600" b="1" dirty="0"/>
              <a:t>ENROLL-MENT</a:t>
            </a:r>
          </a:p>
        </p:txBody>
      </p:sp>
      <p:sp>
        <p:nvSpPr>
          <p:cNvPr id="25" name="TextBox 24"/>
          <p:cNvSpPr txBox="1"/>
          <p:nvPr/>
        </p:nvSpPr>
        <p:spPr>
          <a:xfrm>
            <a:off x="5998171" y="990601"/>
            <a:ext cx="1545629" cy="584775"/>
          </a:xfrm>
          <a:prstGeom prst="rect">
            <a:avLst/>
          </a:prstGeom>
          <a:noFill/>
        </p:spPr>
        <p:txBody>
          <a:bodyPr wrap="square" rtlCol="0">
            <a:spAutoFit/>
          </a:bodyPr>
          <a:lstStyle/>
          <a:p>
            <a:pPr algn="ctr"/>
            <a:r>
              <a:rPr lang="en-US" sz="1600" b="1" dirty="0"/>
              <a:t>OPTIONS COUNSELING</a:t>
            </a:r>
          </a:p>
        </p:txBody>
      </p:sp>
      <p:sp>
        <p:nvSpPr>
          <p:cNvPr id="26" name="TextBox 25"/>
          <p:cNvSpPr txBox="1"/>
          <p:nvPr/>
        </p:nvSpPr>
        <p:spPr>
          <a:xfrm>
            <a:off x="7467600" y="762001"/>
            <a:ext cx="1295400" cy="830997"/>
          </a:xfrm>
          <a:prstGeom prst="rect">
            <a:avLst/>
          </a:prstGeom>
          <a:noFill/>
        </p:spPr>
        <p:txBody>
          <a:bodyPr wrap="square" rtlCol="0">
            <a:spAutoFit/>
          </a:bodyPr>
          <a:lstStyle/>
          <a:p>
            <a:pPr algn="ctr"/>
            <a:r>
              <a:rPr lang="en-US" sz="1600" b="1" dirty="0"/>
              <a:t>SERVICE COORDIN-ATION</a:t>
            </a:r>
          </a:p>
        </p:txBody>
      </p:sp>
      <p:sp>
        <p:nvSpPr>
          <p:cNvPr id="27" name="TextBox 26"/>
          <p:cNvSpPr txBox="1"/>
          <p:nvPr/>
        </p:nvSpPr>
        <p:spPr>
          <a:xfrm>
            <a:off x="8839200" y="990601"/>
            <a:ext cx="1295400" cy="584775"/>
          </a:xfrm>
          <a:prstGeom prst="rect">
            <a:avLst/>
          </a:prstGeom>
          <a:noFill/>
        </p:spPr>
        <p:txBody>
          <a:bodyPr wrap="square" rtlCol="0">
            <a:spAutoFit/>
          </a:bodyPr>
          <a:lstStyle/>
          <a:p>
            <a:pPr algn="ctr"/>
            <a:r>
              <a:rPr lang="en-US" sz="1600" b="1" dirty="0"/>
              <a:t>OTHER LTC SERVICES</a:t>
            </a:r>
          </a:p>
        </p:txBody>
      </p:sp>
      <p:sp>
        <p:nvSpPr>
          <p:cNvPr id="30" name="Right Arrow 29"/>
          <p:cNvSpPr/>
          <p:nvPr/>
        </p:nvSpPr>
        <p:spPr>
          <a:xfrm>
            <a:off x="1981200" y="57912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Arrow 32"/>
          <p:cNvSpPr/>
          <p:nvPr/>
        </p:nvSpPr>
        <p:spPr>
          <a:xfrm>
            <a:off x="4114800" y="57912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p:cNvSpPr/>
          <p:nvPr/>
        </p:nvSpPr>
        <p:spPr>
          <a:xfrm>
            <a:off x="6172200" y="57912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a:off x="8229600" y="57912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a:endCxn id="8" idx="3"/>
          </p:cNvCxnSpPr>
          <p:nvPr/>
        </p:nvCxnSpPr>
        <p:spPr>
          <a:xfrm>
            <a:off x="1981200" y="35814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352800" y="35814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5" idx="1"/>
            <a:endCxn id="5" idx="3"/>
          </p:cNvCxnSpPr>
          <p:nvPr/>
        </p:nvCxnSpPr>
        <p:spPr>
          <a:xfrm>
            <a:off x="4724400" y="35814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543800" y="35814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839200" y="35814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rot="16200000">
            <a:off x="1219200" y="2438400"/>
            <a:ext cx="1295400" cy="381000"/>
          </a:xfrm>
          <a:prstGeom prst="rect">
            <a:avLst/>
          </a:prstGeom>
          <a:noFill/>
        </p:spPr>
        <p:txBody>
          <a:bodyPr wrap="square" rtlCol="0">
            <a:spAutoFit/>
          </a:bodyPr>
          <a:lstStyle/>
          <a:p>
            <a:r>
              <a:rPr lang="en-US" b="1" dirty="0"/>
              <a:t>Under 60</a:t>
            </a:r>
          </a:p>
        </p:txBody>
      </p:sp>
      <p:sp>
        <p:nvSpPr>
          <p:cNvPr id="52" name="TextBox 51"/>
          <p:cNvSpPr txBox="1"/>
          <p:nvPr/>
        </p:nvSpPr>
        <p:spPr>
          <a:xfrm rot="16200000">
            <a:off x="1219200" y="3810000"/>
            <a:ext cx="1295400" cy="381000"/>
          </a:xfrm>
          <a:prstGeom prst="rect">
            <a:avLst/>
          </a:prstGeom>
          <a:noFill/>
        </p:spPr>
        <p:txBody>
          <a:bodyPr wrap="square" rtlCol="0">
            <a:spAutoFit/>
          </a:bodyPr>
          <a:lstStyle/>
          <a:p>
            <a:r>
              <a:rPr lang="en-US" b="1" dirty="0"/>
              <a:t>60+</a:t>
            </a:r>
          </a:p>
        </p:txBody>
      </p:sp>
      <p:sp>
        <p:nvSpPr>
          <p:cNvPr id="54" name="TextBox 53"/>
          <p:cNvSpPr txBox="1"/>
          <p:nvPr/>
        </p:nvSpPr>
        <p:spPr>
          <a:xfrm>
            <a:off x="2133601" y="2451106"/>
            <a:ext cx="838199" cy="369332"/>
          </a:xfrm>
          <a:prstGeom prst="rect">
            <a:avLst/>
          </a:prstGeom>
          <a:noFill/>
        </p:spPr>
        <p:txBody>
          <a:bodyPr wrap="square" rtlCol="0">
            <a:spAutoFit/>
          </a:bodyPr>
          <a:lstStyle/>
          <a:p>
            <a:r>
              <a:rPr lang="en-US" b="1" dirty="0"/>
              <a:t>AAAs</a:t>
            </a:r>
          </a:p>
        </p:txBody>
      </p:sp>
      <p:sp>
        <p:nvSpPr>
          <p:cNvPr id="55" name="TextBox 54"/>
          <p:cNvSpPr txBox="1"/>
          <p:nvPr/>
        </p:nvSpPr>
        <p:spPr>
          <a:xfrm>
            <a:off x="2188172" y="4267200"/>
            <a:ext cx="936028" cy="369332"/>
          </a:xfrm>
          <a:prstGeom prst="rect">
            <a:avLst/>
          </a:prstGeom>
          <a:noFill/>
        </p:spPr>
        <p:txBody>
          <a:bodyPr wrap="square" rtlCol="0">
            <a:spAutoFit/>
          </a:bodyPr>
          <a:lstStyle/>
          <a:p>
            <a:r>
              <a:rPr lang="en-US" b="1" dirty="0"/>
              <a:t>AAAs</a:t>
            </a:r>
          </a:p>
        </p:txBody>
      </p:sp>
      <p:sp>
        <p:nvSpPr>
          <p:cNvPr id="56" name="TextBox 55"/>
          <p:cNvSpPr txBox="1"/>
          <p:nvPr/>
        </p:nvSpPr>
        <p:spPr>
          <a:xfrm>
            <a:off x="4839854" y="4267200"/>
            <a:ext cx="1201575" cy="369332"/>
          </a:xfrm>
          <a:prstGeom prst="rect">
            <a:avLst/>
          </a:prstGeom>
          <a:noFill/>
        </p:spPr>
        <p:txBody>
          <a:bodyPr wrap="square" rtlCol="0">
            <a:spAutoFit/>
          </a:bodyPr>
          <a:lstStyle/>
          <a:p>
            <a:r>
              <a:rPr lang="en-US" b="1" dirty="0"/>
              <a:t>Maximus</a:t>
            </a:r>
          </a:p>
        </p:txBody>
      </p:sp>
      <p:sp>
        <p:nvSpPr>
          <p:cNvPr id="58" name="TextBox 57"/>
          <p:cNvSpPr txBox="1"/>
          <p:nvPr/>
        </p:nvSpPr>
        <p:spPr>
          <a:xfrm>
            <a:off x="7467600" y="4267200"/>
            <a:ext cx="762000" cy="338554"/>
          </a:xfrm>
          <a:prstGeom prst="rect">
            <a:avLst/>
          </a:prstGeom>
          <a:noFill/>
        </p:spPr>
        <p:txBody>
          <a:bodyPr wrap="square" rtlCol="0">
            <a:spAutoFit/>
          </a:bodyPr>
          <a:lstStyle/>
          <a:p>
            <a:r>
              <a:rPr lang="en-US" sz="1600" b="1" dirty="0"/>
              <a:t>AAAs</a:t>
            </a:r>
          </a:p>
        </p:txBody>
      </p:sp>
      <p:sp>
        <p:nvSpPr>
          <p:cNvPr id="59" name="TextBox 58"/>
          <p:cNvSpPr txBox="1"/>
          <p:nvPr/>
        </p:nvSpPr>
        <p:spPr>
          <a:xfrm>
            <a:off x="3657599" y="2438400"/>
            <a:ext cx="877455" cy="369332"/>
          </a:xfrm>
          <a:prstGeom prst="rect">
            <a:avLst/>
          </a:prstGeom>
          <a:noFill/>
        </p:spPr>
        <p:txBody>
          <a:bodyPr wrap="square" rtlCol="0">
            <a:spAutoFit/>
          </a:bodyPr>
          <a:lstStyle/>
          <a:p>
            <a:r>
              <a:rPr lang="en-US" b="1" dirty="0"/>
              <a:t>CAOs</a:t>
            </a:r>
          </a:p>
        </p:txBody>
      </p:sp>
      <p:sp>
        <p:nvSpPr>
          <p:cNvPr id="60" name="TextBox 59"/>
          <p:cNvSpPr txBox="1"/>
          <p:nvPr/>
        </p:nvSpPr>
        <p:spPr>
          <a:xfrm>
            <a:off x="3657600" y="4267200"/>
            <a:ext cx="877454" cy="369332"/>
          </a:xfrm>
          <a:prstGeom prst="rect">
            <a:avLst/>
          </a:prstGeom>
          <a:noFill/>
        </p:spPr>
        <p:txBody>
          <a:bodyPr wrap="square" rtlCol="0">
            <a:spAutoFit/>
          </a:bodyPr>
          <a:lstStyle/>
          <a:p>
            <a:r>
              <a:rPr lang="en-US" b="1" dirty="0"/>
              <a:t>CAOs</a:t>
            </a:r>
          </a:p>
        </p:txBody>
      </p:sp>
      <p:sp>
        <p:nvSpPr>
          <p:cNvPr id="61" name="TextBox 60"/>
          <p:cNvSpPr txBox="1"/>
          <p:nvPr/>
        </p:nvSpPr>
        <p:spPr>
          <a:xfrm>
            <a:off x="4724400" y="2438400"/>
            <a:ext cx="1295400" cy="369332"/>
          </a:xfrm>
          <a:prstGeom prst="rect">
            <a:avLst/>
          </a:prstGeom>
          <a:noFill/>
        </p:spPr>
        <p:txBody>
          <a:bodyPr wrap="square" rtlCol="0">
            <a:spAutoFit/>
          </a:bodyPr>
          <a:lstStyle/>
          <a:p>
            <a:pPr algn="ctr"/>
            <a:r>
              <a:rPr lang="en-US" b="1" dirty="0" err="1"/>
              <a:t>Maximus</a:t>
            </a:r>
            <a:endParaRPr lang="en-US" b="1" dirty="0"/>
          </a:p>
        </p:txBody>
      </p:sp>
      <p:sp>
        <p:nvSpPr>
          <p:cNvPr id="63" name="TextBox 62"/>
          <p:cNvSpPr txBox="1"/>
          <p:nvPr/>
        </p:nvSpPr>
        <p:spPr>
          <a:xfrm>
            <a:off x="7467600" y="2438400"/>
            <a:ext cx="1295400" cy="369332"/>
          </a:xfrm>
          <a:prstGeom prst="rect">
            <a:avLst/>
          </a:prstGeom>
          <a:noFill/>
        </p:spPr>
        <p:txBody>
          <a:bodyPr wrap="square" rtlCol="0">
            <a:spAutoFit/>
          </a:bodyPr>
          <a:lstStyle/>
          <a:p>
            <a:pPr algn="ctr"/>
            <a:r>
              <a:rPr lang="en-US" b="1" dirty="0"/>
              <a:t>Other</a:t>
            </a:r>
          </a:p>
        </p:txBody>
      </p:sp>
      <p:sp>
        <p:nvSpPr>
          <p:cNvPr id="64" name="TextBox 63"/>
          <p:cNvSpPr txBox="1"/>
          <p:nvPr/>
        </p:nvSpPr>
        <p:spPr>
          <a:xfrm>
            <a:off x="8839200" y="2438400"/>
            <a:ext cx="1295400" cy="369332"/>
          </a:xfrm>
          <a:prstGeom prst="rect">
            <a:avLst/>
          </a:prstGeom>
          <a:noFill/>
        </p:spPr>
        <p:txBody>
          <a:bodyPr wrap="square" rtlCol="0">
            <a:spAutoFit/>
          </a:bodyPr>
          <a:lstStyle/>
          <a:p>
            <a:pPr algn="ctr"/>
            <a:r>
              <a:rPr lang="en-US" b="1" dirty="0"/>
              <a:t>Other</a:t>
            </a:r>
          </a:p>
        </p:txBody>
      </p:sp>
      <p:sp>
        <p:nvSpPr>
          <p:cNvPr id="65" name="TextBox 64"/>
          <p:cNvSpPr txBox="1"/>
          <p:nvPr/>
        </p:nvSpPr>
        <p:spPr>
          <a:xfrm>
            <a:off x="8839200" y="4278868"/>
            <a:ext cx="1295400" cy="369332"/>
          </a:xfrm>
          <a:prstGeom prst="rect">
            <a:avLst/>
          </a:prstGeom>
          <a:noFill/>
        </p:spPr>
        <p:txBody>
          <a:bodyPr wrap="square" rtlCol="0">
            <a:spAutoFit/>
          </a:bodyPr>
          <a:lstStyle/>
          <a:p>
            <a:pPr algn="ctr"/>
            <a:r>
              <a:rPr lang="en-US" b="1" dirty="0"/>
              <a:t>Other</a:t>
            </a:r>
          </a:p>
        </p:txBody>
      </p:sp>
      <p:sp>
        <p:nvSpPr>
          <p:cNvPr id="67" name="TextBox 66"/>
          <p:cNvSpPr txBox="1"/>
          <p:nvPr/>
        </p:nvSpPr>
        <p:spPr>
          <a:xfrm>
            <a:off x="7848600" y="4267200"/>
            <a:ext cx="1295400" cy="307777"/>
          </a:xfrm>
          <a:prstGeom prst="rect">
            <a:avLst/>
          </a:prstGeom>
          <a:noFill/>
        </p:spPr>
        <p:txBody>
          <a:bodyPr wrap="square" rtlCol="0">
            <a:spAutoFit/>
          </a:bodyPr>
          <a:lstStyle/>
          <a:p>
            <a:pPr algn="ctr"/>
            <a:r>
              <a:rPr lang="en-US" sz="1400" b="1" dirty="0"/>
              <a:t>Other</a:t>
            </a:r>
          </a:p>
        </p:txBody>
      </p:sp>
      <p:sp>
        <p:nvSpPr>
          <p:cNvPr id="44" name="TextBox 43"/>
          <p:cNvSpPr txBox="1"/>
          <p:nvPr/>
        </p:nvSpPr>
        <p:spPr>
          <a:xfrm>
            <a:off x="1288473" y="6400800"/>
            <a:ext cx="5257800" cy="276999"/>
          </a:xfrm>
          <a:prstGeom prst="rect">
            <a:avLst/>
          </a:prstGeom>
          <a:noFill/>
        </p:spPr>
        <p:txBody>
          <a:bodyPr wrap="square" rtlCol="0">
            <a:spAutoFit/>
          </a:bodyPr>
          <a:lstStyle/>
          <a:p>
            <a:r>
              <a:rPr lang="en-US" sz="1200" dirty="0" smtClean="0"/>
              <a:t>4/4/16 </a:t>
            </a:r>
            <a:r>
              <a:rPr lang="en-US" sz="1200" dirty="0"/>
              <a:t>PA Association of Area Agencies on Aging  </a:t>
            </a:r>
          </a:p>
        </p:txBody>
      </p:sp>
      <p:sp>
        <p:nvSpPr>
          <p:cNvPr id="45" name="TextBox 44"/>
          <p:cNvSpPr txBox="1"/>
          <p:nvPr/>
        </p:nvSpPr>
        <p:spPr>
          <a:xfrm>
            <a:off x="5218545" y="6400801"/>
            <a:ext cx="6816437" cy="276999"/>
          </a:xfrm>
          <a:prstGeom prst="rect">
            <a:avLst/>
          </a:prstGeom>
          <a:noFill/>
        </p:spPr>
        <p:txBody>
          <a:bodyPr wrap="square" rtlCol="0">
            <a:spAutoFit/>
          </a:bodyPr>
          <a:lstStyle/>
          <a:p>
            <a:r>
              <a:rPr lang="en-US" sz="1200" dirty="0"/>
              <a:t>AAA – Area Agencies on </a:t>
            </a:r>
            <a:r>
              <a:rPr lang="en-US" sz="1200" dirty="0" smtClean="0"/>
              <a:t>Aging   CAO </a:t>
            </a:r>
            <a:r>
              <a:rPr lang="en-US" sz="1200" dirty="0"/>
              <a:t>– County Assistance Offices </a:t>
            </a:r>
            <a:r>
              <a:rPr lang="en-US" sz="1200" dirty="0" smtClean="0"/>
              <a:t>  LTC </a:t>
            </a:r>
            <a:r>
              <a:rPr lang="en-US" sz="1200" dirty="0"/>
              <a:t>– Long Term Care</a:t>
            </a:r>
          </a:p>
        </p:txBody>
      </p:sp>
      <p:sp>
        <p:nvSpPr>
          <p:cNvPr id="46" name="Rounded Rectangle 45"/>
          <p:cNvSpPr/>
          <p:nvPr/>
        </p:nvSpPr>
        <p:spPr>
          <a:xfrm>
            <a:off x="6096000" y="1612906"/>
            <a:ext cx="1295400" cy="3962400"/>
          </a:xfrm>
          <a:prstGeom prst="round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6172200" y="4279906"/>
            <a:ext cx="1197571" cy="369332"/>
          </a:xfrm>
          <a:prstGeom prst="rect">
            <a:avLst/>
          </a:prstGeom>
          <a:noFill/>
        </p:spPr>
        <p:txBody>
          <a:bodyPr wrap="square" rtlCol="0">
            <a:spAutoFit/>
          </a:bodyPr>
          <a:lstStyle/>
          <a:p>
            <a:r>
              <a:rPr lang="en-US" b="1" dirty="0"/>
              <a:t>Maximus</a:t>
            </a:r>
          </a:p>
        </p:txBody>
      </p:sp>
      <p:sp>
        <p:nvSpPr>
          <p:cNvPr id="48" name="TextBox 47"/>
          <p:cNvSpPr txBox="1"/>
          <p:nvPr/>
        </p:nvSpPr>
        <p:spPr>
          <a:xfrm>
            <a:off x="6096000" y="2451106"/>
            <a:ext cx="1295400" cy="369332"/>
          </a:xfrm>
          <a:prstGeom prst="rect">
            <a:avLst/>
          </a:prstGeom>
          <a:noFill/>
        </p:spPr>
        <p:txBody>
          <a:bodyPr wrap="square" rtlCol="0">
            <a:spAutoFit/>
          </a:bodyPr>
          <a:lstStyle/>
          <a:p>
            <a:pPr algn="ctr"/>
            <a:r>
              <a:rPr lang="en-US" b="1" dirty="0" err="1"/>
              <a:t>Maximus</a:t>
            </a:r>
            <a:endParaRPr lang="en-US" b="1" dirty="0"/>
          </a:p>
        </p:txBody>
      </p:sp>
      <p:cxnSp>
        <p:nvCxnSpPr>
          <p:cNvPr id="49" name="Straight Connector 48"/>
          <p:cNvCxnSpPr/>
          <p:nvPr/>
        </p:nvCxnSpPr>
        <p:spPr>
          <a:xfrm>
            <a:off x="6074371" y="35814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3416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228601"/>
            <a:ext cx="9144000" cy="584775"/>
          </a:xfrm>
          <a:prstGeom prst="rect">
            <a:avLst/>
          </a:prstGeom>
          <a:noFill/>
        </p:spPr>
        <p:txBody>
          <a:bodyPr wrap="square" rtlCol="0">
            <a:spAutoFit/>
          </a:bodyPr>
          <a:lstStyle/>
          <a:p>
            <a:pPr algn="ctr"/>
            <a:r>
              <a:rPr lang="en-US" sz="3200" dirty="0"/>
              <a:t>Medicaid LTSS System Under CHC</a:t>
            </a:r>
          </a:p>
        </p:txBody>
      </p:sp>
      <p:sp>
        <p:nvSpPr>
          <p:cNvPr id="7" name="Rounded Rectangle 6"/>
          <p:cNvSpPr/>
          <p:nvPr/>
        </p:nvSpPr>
        <p:spPr>
          <a:xfrm>
            <a:off x="3200400" y="1600200"/>
            <a:ext cx="1143000" cy="3962400"/>
          </a:xfrm>
          <a:prstGeom prst="roundRect">
            <a:avLst/>
          </a:prstGeom>
          <a:solidFill>
            <a:schemeClr val="accent4"/>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981200" y="1600200"/>
            <a:ext cx="1143000" cy="3962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019800" y="1600200"/>
            <a:ext cx="4267200" cy="990600"/>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124200" y="762001"/>
            <a:ext cx="1295400" cy="830997"/>
          </a:xfrm>
          <a:prstGeom prst="rect">
            <a:avLst/>
          </a:prstGeom>
          <a:noFill/>
        </p:spPr>
        <p:txBody>
          <a:bodyPr wrap="square" rtlCol="0">
            <a:spAutoFit/>
          </a:bodyPr>
          <a:lstStyle/>
          <a:p>
            <a:pPr algn="ctr"/>
            <a:r>
              <a:rPr lang="en-US" sz="1600" b="1" dirty="0"/>
              <a:t>FINANCIAL DETERMIN-ATION</a:t>
            </a:r>
          </a:p>
        </p:txBody>
      </p:sp>
      <p:sp>
        <p:nvSpPr>
          <p:cNvPr id="24" name="TextBox 23"/>
          <p:cNvSpPr txBox="1"/>
          <p:nvPr/>
        </p:nvSpPr>
        <p:spPr>
          <a:xfrm>
            <a:off x="4434386" y="772926"/>
            <a:ext cx="1585415" cy="1077218"/>
          </a:xfrm>
          <a:prstGeom prst="rect">
            <a:avLst/>
          </a:prstGeom>
          <a:noFill/>
        </p:spPr>
        <p:txBody>
          <a:bodyPr wrap="square" rtlCol="0">
            <a:spAutoFit/>
          </a:bodyPr>
          <a:lstStyle/>
          <a:p>
            <a:pPr algn="ctr"/>
            <a:r>
              <a:rPr lang="en-US" sz="1600" b="1" dirty="0"/>
              <a:t>ENROLLMENT &amp;</a:t>
            </a:r>
          </a:p>
          <a:p>
            <a:pPr algn="ctr"/>
            <a:r>
              <a:rPr lang="en-US" sz="1600" b="1" dirty="0"/>
              <a:t>OPTIONS </a:t>
            </a:r>
            <a:r>
              <a:rPr lang="en-US" sz="1600" dirty="0"/>
              <a:t>COUNSELING</a:t>
            </a:r>
          </a:p>
        </p:txBody>
      </p:sp>
      <p:sp>
        <p:nvSpPr>
          <p:cNvPr id="30" name="Right Arrow 29"/>
          <p:cNvSpPr/>
          <p:nvPr/>
        </p:nvSpPr>
        <p:spPr>
          <a:xfrm>
            <a:off x="1981200" y="57912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Arrow 32"/>
          <p:cNvSpPr/>
          <p:nvPr/>
        </p:nvSpPr>
        <p:spPr>
          <a:xfrm>
            <a:off x="4114800" y="57912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p:cNvSpPr/>
          <p:nvPr/>
        </p:nvSpPr>
        <p:spPr>
          <a:xfrm>
            <a:off x="6172200" y="5763904"/>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a:off x="8229600" y="5791200"/>
            <a:ext cx="1828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a:endCxn id="8" idx="3"/>
          </p:cNvCxnSpPr>
          <p:nvPr/>
        </p:nvCxnSpPr>
        <p:spPr>
          <a:xfrm>
            <a:off x="1981200" y="35814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rot="16200000">
            <a:off x="1219200" y="2438400"/>
            <a:ext cx="1295400" cy="381000"/>
          </a:xfrm>
          <a:prstGeom prst="rect">
            <a:avLst/>
          </a:prstGeom>
          <a:noFill/>
        </p:spPr>
        <p:txBody>
          <a:bodyPr wrap="square" rtlCol="0">
            <a:spAutoFit/>
          </a:bodyPr>
          <a:lstStyle/>
          <a:p>
            <a:r>
              <a:rPr lang="en-US" b="1" dirty="0"/>
              <a:t>Under 60</a:t>
            </a:r>
          </a:p>
        </p:txBody>
      </p:sp>
      <p:sp>
        <p:nvSpPr>
          <p:cNvPr id="52" name="TextBox 51"/>
          <p:cNvSpPr txBox="1"/>
          <p:nvPr/>
        </p:nvSpPr>
        <p:spPr>
          <a:xfrm rot="16200000">
            <a:off x="1219200" y="3810000"/>
            <a:ext cx="1295400" cy="381000"/>
          </a:xfrm>
          <a:prstGeom prst="rect">
            <a:avLst/>
          </a:prstGeom>
          <a:noFill/>
        </p:spPr>
        <p:txBody>
          <a:bodyPr wrap="square" rtlCol="0">
            <a:spAutoFit/>
          </a:bodyPr>
          <a:lstStyle/>
          <a:p>
            <a:r>
              <a:rPr lang="en-US" b="1" dirty="0"/>
              <a:t>60+</a:t>
            </a:r>
          </a:p>
        </p:txBody>
      </p:sp>
      <p:sp>
        <p:nvSpPr>
          <p:cNvPr id="54" name="TextBox 53"/>
          <p:cNvSpPr txBox="1"/>
          <p:nvPr/>
        </p:nvSpPr>
        <p:spPr>
          <a:xfrm>
            <a:off x="1981200" y="2438401"/>
            <a:ext cx="1143000" cy="646331"/>
          </a:xfrm>
          <a:prstGeom prst="rect">
            <a:avLst/>
          </a:prstGeom>
          <a:noFill/>
        </p:spPr>
        <p:txBody>
          <a:bodyPr wrap="square" rtlCol="0">
            <a:spAutoFit/>
          </a:bodyPr>
          <a:lstStyle/>
          <a:p>
            <a:pPr algn="ctr"/>
            <a:r>
              <a:rPr lang="en-US" b="1" dirty="0"/>
              <a:t>Aging Well</a:t>
            </a:r>
          </a:p>
        </p:txBody>
      </p:sp>
      <p:sp>
        <p:nvSpPr>
          <p:cNvPr id="59" name="TextBox 58"/>
          <p:cNvSpPr txBox="1"/>
          <p:nvPr/>
        </p:nvSpPr>
        <p:spPr>
          <a:xfrm>
            <a:off x="3371851" y="2438400"/>
            <a:ext cx="861517" cy="369332"/>
          </a:xfrm>
          <a:prstGeom prst="rect">
            <a:avLst/>
          </a:prstGeom>
          <a:noFill/>
        </p:spPr>
        <p:txBody>
          <a:bodyPr wrap="square" rtlCol="0">
            <a:spAutoFit/>
          </a:bodyPr>
          <a:lstStyle/>
          <a:p>
            <a:r>
              <a:rPr lang="en-US" b="1" dirty="0"/>
              <a:t>CAOs</a:t>
            </a:r>
          </a:p>
        </p:txBody>
      </p:sp>
      <p:sp>
        <p:nvSpPr>
          <p:cNvPr id="60" name="TextBox 59"/>
          <p:cNvSpPr txBox="1"/>
          <p:nvPr/>
        </p:nvSpPr>
        <p:spPr>
          <a:xfrm>
            <a:off x="3428999" y="4267200"/>
            <a:ext cx="873173" cy="369332"/>
          </a:xfrm>
          <a:prstGeom prst="rect">
            <a:avLst/>
          </a:prstGeom>
          <a:noFill/>
        </p:spPr>
        <p:txBody>
          <a:bodyPr wrap="square" rtlCol="0">
            <a:spAutoFit/>
          </a:bodyPr>
          <a:lstStyle/>
          <a:p>
            <a:r>
              <a:rPr lang="en-US" b="1" dirty="0"/>
              <a:t>CAOs</a:t>
            </a:r>
          </a:p>
        </p:txBody>
      </p:sp>
      <p:sp>
        <p:nvSpPr>
          <p:cNvPr id="63" name="TextBox 62"/>
          <p:cNvSpPr txBox="1"/>
          <p:nvPr/>
        </p:nvSpPr>
        <p:spPr>
          <a:xfrm>
            <a:off x="7162800" y="1905000"/>
            <a:ext cx="2362200" cy="369332"/>
          </a:xfrm>
          <a:prstGeom prst="rect">
            <a:avLst/>
          </a:prstGeom>
          <a:noFill/>
        </p:spPr>
        <p:txBody>
          <a:bodyPr wrap="square" rtlCol="0">
            <a:spAutoFit/>
          </a:bodyPr>
          <a:lstStyle/>
          <a:p>
            <a:pPr algn="ctr"/>
            <a:r>
              <a:rPr lang="en-US" b="1" dirty="0"/>
              <a:t>MCOs</a:t>
            </a:r>
          </a:p>
        </p:txBody>
      </p:sp>
      <p:sp>
        <p:nvSpPr>
          <p:cNvPr id="46" name="Rounded Rectangle 45"/>
          <p:cNvSpPr/>
          <p:nvPr/>
        </p:nvSpPr>
        <p:spPr>
          <a:xfrm>
            <a:off x="4419600" y="1600200"/>
            <a:ext cx="1524000" cy="3962400"/>
          </a:xfrm>
          <a:prstGeom prst="roundRec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a:endCxn id="46" idx="3"/>
          </p:cNvCxnSpPr>
          <p:nvPr/>
        </p:nvCxnSpPr>
        <p:spPr>
          <a:xfrm>
            <a:off x="4419600" y="3581400"/>
            <a:ext cx="15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838700" y="2538055"/>
            <a:ext cx="685800" cy="369332"/>
          </a:xfrm>
          <a:prstGeom prst="rect">
            <a:avLst/>
          </a:prstGeom>
          <a:noFill/>
        </p:spPr>
        <p:txBody>
          <a:bodyPr wrap="square" rtlCol="0">
            <a:spAutoFit/>
          </a:bodyPr>
          <a:lstStyle/>
          <a:p>
            <a:pPr algn="ctr"/>
            <a:r>
              <a:rPr lang="en-US" b="1" dirty="0"/>
              <a:t>IEE</a:t>
            </a:r>
          </a:p>
        </p:txBody>
      </p:sp>
      <p:sp>
        <p:nvSpPr>
          <p:cNvPr id="49" name="TextBox 48"/>
          <p:cNvSpPr txBox="1"/>
          <p:nvPr/>
        </p:nvSpPr>
        <p:spPr>
          <a:xfrm>
            <a:off x="4840689" y="4278160"/>
            <a:ext cx="685800" cy="369332"/>
          </a:xfrm>
          <a:prstGeom prst="rect">
            <a:avLst/>
          </a:prstGeom>
          <a:noFill/>
        </p:spPr>
        <p:txBody>
          <a:bodyPr wrap="square" rtlCol="0">
            <a:spAutoFit/>
          </a:bodyPr>
          <a:lstStyle/>
          <a:p>
            <a:pPr algn="ctr"/>
            <a:r>
              <a:rPr lang="en-US" b="1" dirty="0"/>
              <a:t>IEE</a:t>
            </a:r>
          </a:p>
        </p:txBody>
      </p:sp>
      <p:cxnSp>
        <p:nvCxnSpPr>
          <p:cNvPr id="69" name="Straight Connector 68"/>
          <p:cNvCxnSpPr/>
          <p:nvPr/>
        </p:nvCxnSpPr>
        <p:spPr>
          <a:xfrm>
            <a:off x="3200400" y="35814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Rounded Rectangle 75"/>
          <p:cNvSpPr/>
          <p:nvPr/>
        </p:nvSpPr>
        <p:spPr>
          <a:xfrm>
            <a:off x="6019800" y="2604700"/>
            <a:ext cx="2476498" cy="457200"/>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Administrative</a:t>
            </a:r>
          </a:p>
        </p:txBody>
      </p:sp>
      <p:sp>
        <p:nvSpPr>
          <p:cNvPr id="77" name="Rounded Rectangle 76"/>
          <p:cNvSpPr/>
          <p:nvPr/>
        </p:nvSpPr>
        <p:spPr>
          <a:xfrm>
            <a:off x="8572499" y="2590800"/>
            <a:ext cx="1714501" cy="457200"/>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LTC Service</a:t>
            </a:r>
          </a:p>
        </p:txBody>
      </p:sp>
      <p:sp>
        <p:nvSpPr>
          <p:cNvPr id="78" name="Rounded Rectangle 77"/>
          <p:cNvSpPr/>
          <p:nvPr/>
        </p:nvSpPr>
        <p:spPr>
          <a:xfrm>
            <a:off x="6019800" y="3089280"/>
            <a:ext cx="1485900" cy="540429"/>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Service Coordination</a:t>
            </a:r>
          </a:p>
        </p:txBody>
      </p:sp>
      <p:sp>
        <p:nvSpPr>
          <p:cNvPr id="79" name="Rounded Rectangle 78"/>
          <p:cNvSpPr/>
          <p:nvPr/>
        </p:nvSpPr>
        <p:spPr>
          <a:xfrm>
            <a:off x="7529871" y="3075296"/>
            <a:ext cx="1039792" cy="901750"/>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Other</a:t>
            </a:r>
            <a:r>
              <a:rPr lang="en-US" b="1" dirty="0">
                <a:solidFill>
                  <a:schemeClr val="tx1"/>
                </a:solidFill>
              </a:rPr>
              <a:t> </a:t>
            </a:r>
            <a:endParaRPr lang="en-US" b="1" dirty="0" smtClean="0">
              <a:solidFill>
                <a:schemeClr val="tx1"/>
              </a:solidFill>
            </a:endParaRPr>
          </a:p>
          <a:p>
            <a:pPr>
              <a:buFont typeface="Arial" pitchFamily="34" charset="0"/>
              <a:buChar char="•"/>
            </a:pPr>
            <a:r>
              <a:rPr lang="en-US" sz="1100" b="1" dirty="0" smtClean="0">
                <a:solidFill>
                  <a:schemeClr val="tx1"/>
                </a:solidFill>
              </a:rPr>
              <a:t>Billing </a:t>
            </a:r>
            <a:endParaRPr lang="en-US" sz="1100" b="1" dirty="0">
              <a:solidFill>
                <a:schemeClr val="tx1"/>
              </a:solidFill>
            </a:endParaRPr>
          </a:p>
          <a:p>
            <a:pPr>
              <a:buFont typeface="Arial" pitchFamily="34" charset="0"/>
              <a:buChar char="•"/>
            </a:pPr>
            <a:r>
              <a:rPr lang="en-US" sz="1100" b="1" dirty="0">
                <a:solidFill>
                  <a:schemeClr val="tx1"/>
                </a:solidFill>
              </a:rPr>
              <a:t>Payments </a:t>
            </a:r>
          </a:p>
          <a:p>
            <a:pPr>
              <a:buFont typeface="Arial" pitchFamily="34" charset="0"/>
              <a:buChar char="•"/>
            </a:pPr>
            <a:r>
              <a:rPr lang="en-US" sz="1100" b="1" dirty="0">
                <a:solidFill>
                  <a:schemeClr val="tx1"/>
                </a:solidFill>
              </a:rPr>
              <a:t>Contracts</a:t>
            </a:r>
          </a:p>
        </p:txBody>
      </p:sp>
      <p:sp>
        <p:nvSpPr>
          <p:cNvPr id="80" name="TextBox 79"/>
          <p:cNvSpPr txBox="1"/>
          <p:nvPr/>
        </p:nvSpPr>
        <p:spPr>
          <a:xfrm>
            <a:off x="1981200" y="4038601"/>
            <a:ext cx="1143000" cy="646331"/>
          </a:xfrm>
          <a:prstGeom prst="rect">
            <a:avLst/>
          </a:prstGeom>
          <a:noFill/>
        </p:spPr>
        <p:txBody>
          <a:bodyPr wrap="square" rtlCol="0">
            <a:spAutoFit/>
          </a:bodyPr>
          <a:lstStyle/>
          <a:p>
            <a:pPr algn="ctr"/>
            <a:r>
              <a:rPr lang="en-US" b="1" dirty="0"/>
              <a:t>Aging Well</a:t>
            </a:r>
          </a:p>
        </p:txBody>
      </p:sp>
      <p:sp>
        <p:nvSpPr>
          <p:cNvPr id="85" name="Rounded Rectangle 84"/>
          <p:cNvSpPr/>
          <p:nvPr/>
        </p:nvSpPr>
        <p:spPr>
          <a:xfrm>
            <a:off x="8572500" y="3048000"/>
            <a:ext cx="1714501" cy="2514600"/>
          </a:xfrm>
          <a:prstGeom prst="round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b="1" dirty="0">
                <a:solidFill>
                  <a:schemeClr val="tx1"/>
                </a:solidFill>
              </a:rPr>
              <a:t>NF</a:t>
            </a:r>
          </a:p>
          <a:p>
            <a:pPr>
              <a:buFont typeface="Arial" pitchFamily="34" charset="0"/>
              <a:buChar char="•"/>
            </a:pPr>
            <a:r>
              <a:rPr lang="en-US" b="1" dirty="0">
                <a:solidFill>
                  <a:schemeClr val="tx1"/>
                </a:solidFill>
              </a:rPr>
              <a:t>Adult Day</a:t>
            </a:r>
          </a:p>
          <a:p>
            <a:pPr>
              <a:buFont typeface="Arial" pitchFamily="34" charset="0"/>
              <a:buChar char="•"/>
            </a:pPr>
            <a:r>
              <a:rPr lang="en-US" b="1" dirty="0">
                <a:solidFill>
                  <a:schemeClr val="tx1"/>
                </a:solidFill>
              </a:rPr>
              <a:t>Cognitive Rehab</a:t>
            </a:r>
          </a:p>
          <a:p>
            <a:pPr>
              <a:buFont typeface="Arial" pitchFamily="34" charset="0"/>
              <a:buChar char="•"/>
            </a:pPr>
            <a:r>
              <a:rPr lang="en-US" b="1" dirty="0">
                <a:solidFill>
                  <a:schemeClr val="tx1"/>
                </a:solidFill>
              </a:rPr>
              <a:t>Home Health</a:t>
            </a:r>
          </a:p>
          <a:p>
            <a:pPr>
              <a:buFont typeface="Arial" pitchFamily="34" charset="0"/>
              <a:buChar char="•"/>
            </a:pPr>
            <a:r>
              <a:rPr lang="en-US" b="1" dirty="0">
                <a:solidFill>
                  <a:schemeClr val="tx1"/>
                </a:solidFill>
              </a:rPr>
              <a:t>Personal Care</a:t>
            </a:r>
          </a:p>
        </p:txBody>
      </p:sp>
      <p:sp>
        <p:nvSpPr>
          <p:cNvPr id="89" name="Rounded Rectangle 88"/>
          <p:cNvSpPr/>
          <p:nvPr/>
        </p:nvSpPr>
        <p:spPr>
          <a:xfrm>
            <a:off x="6039702" y="3861404"/>
            <a:ext cx="762000" cy="533400"/>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MCO</a:t>
            </a:r>
          </a:p>
        </p:txBody>
      </p:sp>
      <p:sp>
        <p:nvSpPr>
          <p:cNvPr id="90" name="Rounded Rectangle 89"/>
          <p:cNvSpPr/>
          <p:nvPr/>
        </p:nvSpPr>
        <p:spPr>
          <a:xfrm>
            <a:off x="6897804" y="4343400"/>
            <a:ext cx="1184014" cy="609600"/>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Contract Out</a:t>
            </a:r>
          </a:p>
        </p:txBody>
      </p:sp>
      <p:cxnSp>
        <p:nvCxnSpPr>
          <p:cNvPr id="92" name="Straight Arrow Connector 91"/>
          <p:cNvCxnSpPr/>
          <p:nvPr/>
        </p:nvCxnSpPr>
        <p:spPr>
          <a:xfrm>
            <a:off x="6420702" y="3629708"/>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7121573" y="3630871"/>
            <a:ext cx="5119" cy="71807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5" name="Rounded Rectangle 94"/>
          <p:cNvSpPr/>
          <p:nvPr/>
        </p:nvSpPr>
        <p:spPr>
          <a:xfrm>
            <a:off x="6291329" y="5144869"/>
            <a:ext cx="838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AAAs</a:t>
            </a:r>
          </a:p>
        </p:txBody>
      </p:sp>
      <p:sp>
        <p:nvSpPr>
          <p:cNvPr id="96" name="Rounded Rectangle 95"/>
          <p:cNvSpPr/>
          <p:nvPr/>
        </p:nvSpPr>
        <p:spPr>
          <a:xfrm>
            <a:off x="7331118" y="5154304"/>
            <a:ext cx="898481" cy="457200"/>
          </a:xfrm>
          <a:prstGeom prst="roundRect">
            <a:avLst/>
          </a:prstGeom>
          <a:solidFill>
            <a:schemeClr val="accent5"/>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Other</a:t>
            </a:r>
          </a:p>
        </p:txBody>
      </p:sp>
      <p:cxnSp>
        <p:nvCxnSpPr>
          <p:cNvPr id="98" name="Straight Arrow Connector 97"/>
          <p:cNvCxnSpPr/>
          <p:nvPr/>
        </p:nvCxnSpPr>
        <p:spPr>
          <a:xfrm>
            <a:off x="6934200" y="4953000"/>
            <a:ext cx="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7505700" y="4953000"/>
            <a:ext cx="1524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66700" y="6391869"/>
            <a:ext cx="5257800" cy="276999"/>
          </a:xfrm>
          <a:prstGeom prst="rect">
            <a:avLst/>
          </a:prstGeom>
          <a:noFill/>
        </p:spPr>
        <p:txBody>
          <a:bodyPr wrap="square" rtlCol="0">
            <a:spAutoFit/>
          </a:bodyPr>
          <a:lstStyle/>
          <a:p>
            <a:r>
              <a:rPr lang="en-US" sz="1200" dirty="0" smtClean="0"/>
              <a:t>4/4/16 </a:t>
            </a:r>
            <a:r>
              <a:rPr lang="en-US" sz="1200" dirty="0"/>
              <a:t>PA Association of Area Agencies on Aging  </a:t>
            </a:r>
          </a:p>
        </p:txBody>
      </p:sp>
      <p:sp>
        <p:nvSpPr>
          <p:cNvPr id="50" name="TextBox 49"/>
          <p:cNvSpPr txBox="1"/>
          <p:nvPr/>
        </p:nvSpPr>
        <p:spPr>
          <a:xfrm>
            <a:off x="1562101" y="768951"/>
            <a:ext cx="1809750" cy="830997"/>
          </a:xfrm>
          <a:prstGeom prst="rect">
            <a:avLst/>
          </a:prstGeom>
          <a:noFill/>
        </p:spPr>
        <p:txBody>
          <a:bodyPr wrap="square" rtlCol="0">
            <a:spAutoFit/>
          </a:bodyPr>
          <a:lstStyle/>
          <a:p>
            <a:pPr algn="ctr"/>
            <a:r>
              <a:rPr lang="en-US" sz="1600" b="1" dirty="0"/>
              <a:t>CLINICAL ELIGIBILITY DETERMINATION</a:t>
            </a:r>
          </a:p>
        </p:txBody>
      </p:sp>
      <p:sp>
        <p:nvSpPr>
          <p:cNvPr id="3" name="TextBox 2"/>
          <p:cNvSpPr txBox="1"/>
          <p:nvPr/>
        </p:nvSpPr>
        <p:spPr>
          <a:xfrm>
            <a:off x="5288282" y="6211670"/>
            <a:ext cx="6774409" cy="646331"/>
          </a:xfrm>
          <a:prstGeom prst="rect">
            <a:avLst/>
          </a:prstGeom>
          <a:noFill/>
        </p:spPr>
        <p:txBody>
          <a:bodyPr wrap="square" rtlCol="0">
            <a:spAutoFit/>
          </a:bodyPr>
          <a:lstStyle/>
          <a:p>
            <a:r>
              <a:rPr lang="en-US" sz="1200" dirty="0"/>
              <a:t>AAA – Area Agencies on Aging	IEE – Independent Enrollment Entity</a:t>
            </a:r>
          </a:p>
          <a:p>
            <a:r>
              <a:rPr lang="en-US" sz="1200" dirty="0"/>
              <a:t>CAO – County Assistance Offices 	MCO – Managed Care Organization</a:t>
            </a:r>
          </a:p>
          <a:p>
            <a:r>
              <a:rPr lang="en-US" sz="1200" dirty="0"/>
              <a:t>LTC – Long Term Care 		CHC – Community HealthChoices</a:t>
            </a:r>
          </a:p>
        </p:txBody>
      </p:sp>
    </p:spTree>
    <p:extLst>
      <p:ext uri="{BB962C8B-B14F-4D97-AF65-F5344CB8AC3E}">
        <p14:creationId xmlns:p14="http://schemas.microsoft.com/office/powerpoint/2010/main" val="16661172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78432"/>
          </a:xfrm>
        </p:spPr>
        <p:txBody>
          <a:bodyPr/>
          <a:lstStyle/>
          <a:p>
            <a:r>
              <a:rPr lang="en-US" dirty="0" smtClean="0"/>
              <a:t>Aging Goals, Objectives &amp; Strategies</a:t>
            </a:r>
            <a:endParaRPr lang="en-US" dirty="0"/>
          </a:p>
        </p:txBody>
      </p:sp>
      <p:sp>
        <p:nvSpPr>
          <p:cNvPr id="3" name="Content Placeholder 2"/>
          <p:cNvSpPr>
            <a:spLocks noGrp="1"/>
          </p:cNvSpPr>
          <p:nvPr>
            <p:ph idx="1"/>
          </p:nvPr>
        </p:nvSpPr>
        <p:spPr>
          <a:xfrm>
            <a:off x="2589212" y="1902543"/>
            <a:ext cx="8915400" cy="4553676"/>
          </a:xfrm>
        </p:spPr>
        <p:txBody>
          <a:bodyPr>
            <a:normAutofit/>
          </a:bodyPr>
          <a:lstStyle/>
          <a:p>
            <a:r>
              <a:rPr lang="en-US" sz="2000" dirty="0" smtClean="0"/>
              <a:t>PROMOTE EXISTING SERVICES by increasing awareness of existing services, particularly prevention. Partner with existing resources to reach more consumers. Result in Healthier lifestyles</a:t>
            </a:r>
          </a:p>
          <a:p>
            <a:pPr lvl="1"/>
            <a:r>
              <a:rPr lang="en-US" sz="1800" dirty="0" smtClean="0"/>
              <a:t>Improve hospital &amp; health care facilities awareness of available programs &amp; services</a:t>
            </a:r>
          </a:p>
          <a:p>
            <a:pPr lvl="1"/>
            <a:r>
              <a:rPr lang="en-US" sz="1800" dirty="0" smtClean="0"/>
              <a:t>Collaborate with the PA Department of Aging to develop a clear and consistent message about key services</a:t>
            </a:r>
          </a:p>
          <a:p>
            <a:pPr lvl="2"/>
            <a:r>
              <a:rPr lang="en-US" sz="1600" dirty="0" smtClean="0"/>
              <a:t>Training offered to discharge planners</a:t>
            </a:r>
          </a:p>
          <a:p>
            <a:pPr lvl="2"/>
            <a:r>
              <a:rPr lang="en-US" sz="1600" dirty="0" smtClean="0"/>
              <a:t>Increased collaboration with Geriatric Workforce Education Program (GWEP)</a:t>
            </a:r>
          </a:p>
          <a:p>
            <a:pPr lvl="2"/>
            <a:r>
              <a:rPr lang="en-US" sz="1600" dirty="0" smtClean="0"/>
              <a:t>Provide health promotion programs in the community</a:t>
            </a:r>
          </a:p>
          <a:p>
            <a:pPr lvl="2"/>
            <a:r>
              <a:rPr lang="en-US" sz="1600" dirty="0" smtClean="0"/>
              <a:t>Partner with PDA to develop key messages</a:t>
            </a:r>
          </a:p>
          <a:p>
            <a:pPr lvl="2"/>
            <a:r>
              <a:rPr lang="en-US" sz="1600" dirty="0" smtClean="0"/>
              <a:t>Collaborate with community organizations to provide information in multiple languages</a:t>
            </a:r>
            <a:endParaRPr lang="en-US" sz="1600" dirty="0"/>
          </a:p>
        </p:txBody>
      </p:sp>
    </p:spTree>
    <p:extLst>
      <p:ext uri="{BB962C8B-B14F-4D97-AF65-F5344CB8AC3E}">
        <p14:creationId xmlns:p14="http://schemas.microsoft.com/office/powerpoint/2010/main" val="28739609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Aging Goals, Objectives &amp; Strategies</a:t>
            </a:r>
          </a:p>
        </p:txBody>
      </p:sp>
      <p:sp>
        <p:nvSpPr>
          <p:cNvPr id="3" name="Content Placeholder 2"/>
          <p:cNvSpPr>
            <a:spLocks noGrp="1"/>
          </p:cNvSpPr>
          <p:nvPr>
            <p:ph idx="1"/>
          </p:nvPr>
        </p:nvSpPr>
        <p:spPr>
          <a:xfrm>
            <a:off x="2589212" y="2133600"/>
            <a:ext cx="8915400" cy="3796146"/>
          </a:xfrm>
        </p:spPr>
        <p:txBody>
          <a:bodyPr/>
          <a:lstStyle/>
          <a:p>
            <a:r>
              <a:rPr lang="en-US" sz="2000" dirty="0" smtClean="0"/>
              <a:t>IMPROVE ACCESS TO SERVICES by providing continuous education and information to ensure services are being accessed correctly and consumers are referred appropriately </a:t>
            </a:r>
          </a:p>
          <a:p>
            <a:pPr lvl="1"/>
            <a:r>
              <a:rPr lang="en-US" sz="1800" dirty="0" smtClean="0"/>
              <a:t>Improve communication between agencies to ensure older adults and persons with disabilities are directed to appropriate programs</a:t>
            </a:r>
          </a:p>
          <a:p>
            <a:pPr lvl="1"/>
            <a:r>
              <a:rPr lang="en-US" sz="1800" dirty="0" smtClean="0"/>
              <a:t>Streamline process to make it easier to navigate the system</a:t>
            </a:r>
          </a:p>
          <a:p>
            <a:pPr lvl="2"/>
            <a:r>
              <a:rPr lang="en-US" sz="1600" dirty="0" smtClean="0"/>
              <a:t>Increased focus on PA Link Network and Person Centered Counseling</a:t>
            </a:r>
          </a:p>
          <a:p>
            <a:pPr lvl="2"/>
            <a:r>
              <a:rPr lang="en-US" sz="1600" dirty="0" smtClean="0"/>
              <a:t>Work in collaboration with GWEP guided care team to coordinate access</a:t>
            </a:r>
          </a:p>
          <a:p>
            <a:pPr lvl="2"/>
            <a:r>
              <a:rPr lang="en-US" sz="1600" dirty="0" smtClean="0"/>
              <a:t>Develop information sheets that outline application process</a:t>
            </a:r>
          </a:p>
          <a:p>
            <a:pPr lvl="2"/>
            <a:r>
              <a:rPr lang="en-US" sz="1600" dirty="0" smtClean="0"/>
              <a:t>Put streamlined information on the website</a:t>
            </a:r>
            <a:endParaRPr lang="en-US" sz="1600" dirty="0"/>
          </a:p>
        </p:txBody>
      </p:sp>
    </p:spTree>
    <p:extLst>
      <p:ext uri="{BB962C8B-B14F-4D97-AF65-F5344CB8AC3E}">
        <p14:creationId xmlns:p14="http://schemas.microsoft.com/office/powerpoint/2010/main" val="38060502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Aging Goals, Objectives &amp; Strategies</a:t>
            </a:r>
          </a:p>
        </p:txBody>
      </p:sp>
      <p:sp>
        <p:nvSpPr>
          <p:cNvPr id="3" name="Content Placeholder 2"/>
          <p:cNvSpPr>
            <a:spLocks noGrp="1"/>
          </p:cNvSpPr>
          <p:nvPr>
            <p:ph idx="1"/>
          </p:nvPr>
        </p:nvSpPr>
        <p:spPr>
          <a:xfrm>
            <a:off x="2589212" y="2133600"/>
            <a:ext cx="8915400" cy="4276436"/>
          </a:xfrm>
        </p:spPr>
        <p:txBody>
          <a:bodyPr>
            <a:normAutofit fontScale="92500" lnSpcReduction="10000"/>
          </a:bodyPr>
          <a:lstStyle/>
          <a:p>
            <a:r>
              <a:rPr lang="en-US" sz="2200" dirty="0" smtClean="0"/>
              <a:t>ENHANCE QUALITY OF SERVICES and allow consumers to be served better and remain in their homes longer</a:t>
            </a:r>
          </a:p>
          <a:p>
            <a:pPr lvl="1"/>
            <a:r>
              <a:rPr lang="en-US" sz="1900" dirty="0" smtClean="0"/>
              <a:t>Increased awareness of needs of older adults to ensure services are designed to meet all needs</a:t>
            </a:r>
          </a:p>
          <a:p>
            <a:pPr lvl="1"/>
            <a:r>
              <a:rPr lang="en-US" sz="1900" dirty="0" smtClean="0"/>
              <a:t>Develop a care transitions programs to reduce hospital readmissions</a:t>
            </a:r>
          </a:p>
          <a:p>
            <a:pPr lvl="1"/>
            <a:r>
              <a:rPr lang="en-US" sz="1900" dirty="0" smtClean="0"/>
              <a:t>Improve networking among service agencies</a:t>
            </a:r>
          </a:p>
          <a:p>
            <a:pPr lvl="2"/>
            <a:r>
              <a:rPr lang="en-US" sz="1700" dirty="0" smtClean="0"/>
              <a:t>Train agency staff on better communication with consumers</a:t>
            </a:r>
          </a:p>
          <a:p>
            <a:pPr lvl="2"/>
            <a:r>
              <a:rPr lang="en-US" sz="1700" dirty="0" smtClean="0"/>
              <a:t>Partner with all county hospitals to develop the Care Transitions model</a:t>
            </a:r>
          </a:p>
          <a:p>
            <a:pPr lvl="2"/>
            <a:r>
              <a:rPr lang="en-US" sz="1700" dirty="0" smtClean="0"/>
              <a:t>Partner with Nurses Improving Care for </a:t>
            </a:r>
            <a:r>
              <a:rPr lang="en-US" sz="1700" dirty="0" err="1" smtClean="0"/>
              <a:t>Healthsystem</a:t>
            </a:r>
            <a:r>
              <a:rPr lang="en-US" sz="1700" dirty="0" smtClean="0"/>
              <a:t> Elders (NICHE) at St </a:t>
            </a:r>
            <a:r>
              <a:rPr lang="en-US" sz="1700" dirty="0" err="1" smtClean="0"/>
              <a:t>Lukes</a:t>
            </a:r>
            <a:r>
              <a:rPr lang="en-US" sz="1700" dirty="0" smtClean="0"/>
              <a:t> to achieve patient centered care</a:t>
            </a:r>
          </a:p>
          <a:p>
            <a:pPr lvl="2"/>
            <a:r>
              <a:rPr lang="en-US" sz="1700" dirty="0" smtClean="0"/>
              <a:t>PA Link to hold a networking event</a:t>
            </a:r>
          </a:p>
          <a:p>
            <a:pPr lvl="2"/>
            <a:r>
              <a:rPr lang="en-US" sz="1700" dirty="0" smtClean="0"/>
              <a:t>Collaboration with Hispanic organizations, Sullivan-Bradbury Community Center &amp; Veterans Affairs to share service and program information</a:t>
            </a:r>
            <a:endParaRPr lang="en-US" sz="1700" dirty="0"/>
          </a:p>
        </p:txBody>
      </p:sp>
    </p:spTree>
    <p:extLst>
      <p:ext uri="{BB962C8B-B14F-4D97-AF65-F5344CB8AC3E}">
        <p14:creationId xmlns:p14="http://schemas.microsoft.com/office/powerpoint/2010/main" val="27406095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Aging Goals, Objectives &amp; Strategies</a:t>
            </a:r>
          </a:p>
        </p:txBody>
      </p:sp>
      <p:sp>
        <p:nvSpPr>
          <p:cNvPr id="3" name="Content Placeholder 2"/>
          <p:cNvSpPr>
            <a:spLocks noGrp="1"/>
          </p:cNvSpPr>
          <p:nvPr>
            <p:ph idx="1"/>
          </p:nvPr>
        </p:nvSpPr>
        <p:spPr/>
        <p:txBody>
          <a:bodyPr/>
          <a:lstStyle/>
          <a:p>
            <a:r>
              <a:rPr lang="en-US" sz="2000" dirty="0" smtClean="0"/>
              <a:t>EMPOWER THE WORKFORCE by increasing the number of volunteers willing to help provide information and services to older adults and persons with disabilities</a:t>
            </a:r>
          </a:p>
          <a:p>
            <a:pPr lvl="1"/>
            <a:r>
              <a:rPr lang="en-US" sz="1800" dirty="0" smtClean="0"/>
              <a:t>Provide education and resources for caregivers</a:t>
            </a:r>
          </a:p>
          <a:p>
            <a:pPr lvl="1"/>
            <a:r>
              <a:rPr lang="en-US" sz="1800" dirty="0" smtClean="0"/>
              <a:t>Encourage volunteerism in the community</a:t>
            </a:r>
          </a:p>
          <a:p>
            <a:pPr lvl="2"/>
            <a:r>
              <a:rPr lang="en-US" sz="1600" dirty="0" smtClean="0"/>
              <a:t>Partner with the GWEP to promote educational resources</a:t>
            </a:r>
          </a:p>
          <a:p>
            <a:pPr lvl="2"/>
            <a:r>
              <a:rPr lang="en-US" sz="1600" dirty="0" smtClean="0"/>
              <a:t>Partner with St Luke’s Center for Positive Aging and Fleming Memory Center</a:t>
            </a:r>
          </a:p>
          <a:p>
            <a:pPr lvl="2"/>
            <a:r>
              <a:rPr lang="en-US" sz="1600" dirty="0" smtClean="0"/>
              <a:t>Partner with </a:t>
            </a:r>
            <a:r>
              <a:rPr lang="en-US" sz="1600" dirty="0" err="1" smtClean="0"/>
              <a:t>SeniorCorp</a:t>
            </a:r>
            <a:r>
              <a:rPr lang="en-US" sz="1600" dirty="0" smtClean="0"/>
              <a:t> RSVP to provide information on volunteer opportunities</a:t>
            </a:r>
          </a:p>
          <a:p>
            <a:pPr lvl="2"/>
            <a:r>
              <a:rPr lang="en-US" sz="1600" dirty="0" smtClean="0"/>
              <a:t>Utilize the agency’s Advisory Council to encourage volunteerism</a:t>
            </a:r>
            <a:endParaRPr lang="en-US" sz="1600" dirty="0"/>
          </a:p>
        </p:txBody>
      </p:sp>
    </p:spTree>
    <p:extLst>
      <p:ext uri="{BB962C8B-B14F-4D97-AF65-F5344CB8AC3E}">
        <p14:creationId xmlns:p14="http://schemas.microsoft.com/office/powerpoint/2010/main" val="2538116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0993" y="624110"/>
            <a:ext cx="9663620" cy="863314"/>
          </a:xfrm>
        </p:spPr>
        <p:txBody>
          <a:bodyPr>
            <a:noAutofit/>
          </a:bodyPr>
          <a:lstStyle/>
          <a:p>
            <a:r>
              <a:rPr lang="en-US" sz="5400" dirty="0" smtClean="0">
                <a:solidFill>
                  <a:schemeClr val="tx1"/>
                </a:solidFill>
              </a:rPr>
              <a:t>State Charge &amp; Partnership</a:t>
            </a:r>
            <a:endParaRPr lang="en-US" sz="5400" dirty="0">
              <a:solidFill>
                <a:schemeClr val="tx1"/>
              </a:solidFill>
            </a:endParaRPr>
          </a:p>
        </p:txBody>
      </p:sp>
      <p:sp>
        <p:nvSpPr>
          <p:cNvPr id="3" name="Content Placeholder 2"/>
          <p:cNvSpPr>
            <a:spLocks noGrp="1"/>
          </p:cNvSpPr>
          <p:nvPr>
            <p:ph idx="1"/>
          </p:nvPr>
        </p:nvSpPr>
        <p:spPr>
          <a:xfrm>
            <a:off x="2365248" y="2133600"/>
            <a:ext cx="9139364" cy="4169664"/>
          </a:xfrm>
        </p:spPr>
        <p:txBody>
          <a:bodyPr>
            <a:noAutofit/>
          </a:bodyPr>
          <a:lstStyle/>
          <a:p>
            <a:pPr>
              <a:buFont typeface="Arial" panose="020B0604020202020204" pitchFamily="34" charset="0"/>
              <a:buChar char="•"/>
            </a:pPr>
            <a:r>
              <a:rPr lang="en-US" sz="3000" dirty="0" smtClean="0"/>
              <a:t>State charges counties to assist in the delivery of Human Services</a:t>
            </a:r>
          </a:p>
          <a:p>
            <a:pPr>
              <a:buFont typeface="Arial" panose="020B0604020202020204" pitchFamily="34" charset="0"/>
              <a:buChar char="•"/>
            </a:pPr>
            <a:r>
              <a:rPr lang="en-US" sz="3000" dirty="0" smtClean="0"/>
              <a:t>HS model varies by county</a:t>
            </a:r>
          </a:p>
          <a:p>
            <a:pPr>
              <a:buFont typeface="Arial" panose="020B0604020202020204" pitchFamily="34" charset="0"/>
              <a:buChar char="•"/>
            </a:pPr>
            <a:r>
              <a:rPr lang="en-US" sz="3000" dirty="0" smtClean="0"/>
              <a:t>Counties can tailor their system as best meets the needs of citizens</a:t>
            </a:r>
          </a:p>
          <a:p>
            <a:pPr>
              <a:buFont typeface="Arial" panose="020B0604020202020204" pitchFamily="34" charset="0"/>
              <a:buChar char="•"/>
            </a:pPr>
            <a:r>
              <a:rPr lang="en-US" sz="3000" dirty="0" smtClean="0"/>
              <a:t>Some typical HS activities are completely optional (County Homes, ie) and others are mandated </a:t>
            </a:r>
            <a:endParaRPr lang="en-US" sz="3000" dirty="0"/>
          </a:p>
        </p:txBody>
      </p:sp>
    </p:spTree>
    <p:extLst>
      <p:ext uri="{BB962C8B-B14F-4D97-AF65-F5344CB8AC3E}">
        <p14:creationId xmlns:p14="http://schemas.microsoft.com/office/powerpoint/2010/main" val="2442921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Intellectual Disabilities / </a:t>
            </a:r>
            <a:br>
              <a:rPr lang="en-US" sz="4400" dirty="0"/>
            </a:br>
            <a:r>
              <a:rPr lang="en-US" sz="4400" dirty="0"/>
              <a:t>Early Intervention</a:t>
            </a:r>
          </a:p>
        </p:txBody>
      </p:sp>
      <p:sp>
        <p:nvSpPr>
          <p:cNvPr id="3" name="Content Placeholder 2"/>
          <p:cNvSpPr>
            <a:spLocks noGrp="1"/>
          </p:cNvSpPr>
          <p:nvPr>
            <p:ph idx="1"/>
          </p:nvPr>
        </p:nvSpPr>
        <p:spPr>
          <a:xfrm>
            <a:off x="2417523" y="2133600"/>
            <a:ext cx="9087089" cy="3777622"/>
          </a:xfrm>
        </p:spPr>
        <p:txBody>
          <a:bodyPr/>
          <a:lstStyle/>
          <a:p>
            <a:r>
              <a:rPr lang="en-US" sz="2400" dirty="0"/>
              <a:t>ID continues toward community based services, authorizing less in segregated settings and more in community supports and assisting with finding and maintaining competitive employment</a:t>
            </a:r>
          </a:p>
          <a:p>
            <a:r>
              <a:rPr lang="en-US" sz="2400" dirty="0" smtClean="0"/>
              <a:t>391 </a:t>
            </a:r>
            <a:r>
              <a:rPr lang="en-US" sz="2400" dirty="0"/>
              <a:t>consumers in the FSS Program, </a:t>
            </a:r>
            <a:r>
              <a:rPr lang="en-US" sz="2400" dirty="0" smtClean="0"/>
              <a:t>361 </a:t>
            </a:r>
            <a:r>
              <a:rPr lang="en-US" sz="2400" dirty="0"/>
              <a:t>in residential settings</a:t>
            </a:r>
          </a:p>
          <a:p>
            <a:r>
              <a:rPr lang="en-US" sz="2400" dirty="0" smtClean="0"/>
              <a:t>323 </a:t>
            </a:r>
            <a:r>
              <a:rPr lang="en-US" sz="2400" dirty="0"/>
              <a:t>P/FDS waivers and </a:t>
            </a:r>
            <a:r>
              <a:rPr lang="en-US" sz="2400" dirty="0" smtClean="0"/>
              <a:t>503 </a:t>
            </a:r>
            <a:r>
              <a:rPr lang="en-US" sz="2400" dirty="0"/>
              <a:t>Consolidated waivers provide necessary supports for individuals to be successful in the community</a:t>
            </a:r>
          </a:p>
          <a:p>
            <a:pPr marL="0" lvl="0" indent="0">
              <a:buNone/>
            </a:pPr>
            <a:endParaRPr lang="en-US" dirty="0"/>
          </a:p>
          <a:p>
            <a:endParaRPr lang="en-US" dirty="0"/>
          </a:p>
        </p:txBody>
      </p:sp>
    </p:spTree>
    <p:extLst>
      <p:ext uri="{BB962C8B-B14F-4D97-AF65-F5344CB8AC3E}">
        <p14:creationId xmlns:p14="http://schemas.microsoft.com/office/powerpoint/2010/main" val="41071928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Intellectual Disabilities / </a:t>
            </a:r>
            <a:br>
              <a:rPr lang="en-US" sz="4400" dirty="0"/>
            </a:br>
            <a:r>
              <a:rPr lang="en-US" sz="4400" dirty="0"/>
              <a:t>Early Intervention</a:t>
            </a:r>
          </a:p>
        </p:txBody>
      </p:sp>
      <p:sp>
        <p:nvSpPr>
          <p:cNvPr id="3" name="Content Placeholder 2"/>
          <p:cNvSpPr>
            <a:spLocks noGrp="1"/>
          </p:cNvSpPr>
          <p:nvPr>
            <p:ph idx="1"/>
          </p:nvPr>
        </p:nvSpPr>
        <p:spPr>
          <a:xfrm>
            <a:off x="2326322" y="2167890"/>
            <a:ext cx="8915400" cy="4332961"/>
          </a:xfrm>
        </p:spPr>
        <p:txBody>
          <a:bodyPr>
            <a:noAutofit/>
          </a:bodyPr>
          <a:lstStyle/>
          <a:p>
            <a:r>
              <a:rPr lang="en-US" sz="2400" dirty="0" smtClean="0"/>
              <a:t>Block </a:t>
            </a:r>
            <a:r>
              <a:rPr lang="en-US" sz="2400" dirty="0"/>
              <a:t>grant funding covered costs of </a:t>
            </a:r>
            <a:r>
              <a:rPr lang="en-US" sz="2400" dirty="0" smtClean="0"/>
              <a:t>employment services </a:t>
            </a:r>
            <a:r>
              <a:rPr lang="en-US" sz="2400" dirty="0"/>
              <a:t>and  habilitation </a:t>
            </a:r>
            <a:r>
              <a:rPr lang="en-US" sz="2400" dirty="0" smtClean="0"/>
              <a:t>for 32 individuals in the past year.</a:t>
            </a:r>
            <a:endParaRPr lang="en-US" sz="2400" dirty="0"/>
          </a:p>
          <a:p>
            <a:pPr marL="0" indent="0">
              <a:buNone/>
            </a:pPr>
            <a:endParaRPr lang="en-US" sz="2400" dirty="0"/>
          </a:p>
          <a:p>
            <a:pPr marL="0" indent="0">
              <a:buNone/>
            </a:pPr>
            <a:r>
              <a:rPr lang="en-US" sz="2400" b="1" i="1" dirty="0"/>
              <a:t>Recent data from ODP Independent Monitoring for </a:t>
            </a:r>
            <a:r>
              <a:rPr lang="en-US" sz="2400" b="1" i="1" dirty="0" smtClean="0"/>
              <a:t>Quality includes the following results</a:t>
            </a:r>
            <a:endParaRPr lang="en-US" sz="2400" dirty="0"/>
          </a:p>
          <a:p>
            <a:pPr lvl="0"/>
            <a:r>
              <a:rPr lang="en-US" sz="2400" dirty="0"/>
              <a:t>88% of the individuals who responded reported liking where they work, school or other community activities</a:t>
            </a:r>
          </a:p>
          <a:p>
            <a:r>
              <a:rPr lang="en-US" sz="2400" dirty="0" smtClean="0"/>
              <a:t>87</a:t>
            </a:r>
            <a:r>
              <a:rPr lang="en-US" sz="2400" dirty="0"/>
              <a:t>% of the individuals who responded reported that they get the services that they need</a:t>
            </a:r>
          </a:p>
          <a:p>
            <a:pPr lvl="0"/>
            <a:endParaRPr lang="en-US" sz="2400" dirty="0" smtClean="0"/>
          </a:p>
        </p:txBody>
      </p:sp>
    </p:spTree>
    <p:extLst>
      <p:ext uri="{BB962C8B-B14F-4D97-AF65-F5344CB8AC3E}">
        <p14:creationId xmlns:p14="http://schemas.microsoft.com/office/powerpoint/2010/main" val="38557245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Intellectual Disabilities / </a:t>
            </a:r>
            <a:br>
              <a:rPr lang="en-US" dirty="0"/>
            </a:br>
            <a:r>
              <a:rPr lang="en-US" dirty="0"/>
              <a:t>Early Intervention</a:t>
            </a:r>
          </a:p>
        </p:txBody>
      </p:sp>
      <p:sp>
        <p:nvSpPr>
          <p:cNvPr id="3" name="Content Placeholder 2"/>
          <p:cNvSpPr>
            <a:spLocks noGrp="1"/>
          </p:cNvSpPr>
          <p:nvPr>
            <p:ph idx="1"/>
          </p:nvPr>
        </p:nvSpPr>
        <p:spPr>
          <a:xfrm>
            <a:off x="2589212" y="2133600"/>
            <a:ext cx="8915400" cy="4027170"/>
          </a:xfrm>
        </p:spPr>
        <p:txBody>
          <a:bodyPr>
            <a:normAutofit lnSpcReduction="10000"/>
          </a:bodyPr>
          <a:lstStyle/>
          <a:p>
            <a:pPr lvl="0"/>
            <a:r>
              <a:rPr lang="en-US" sz="2400" dirty="0"/>
              <a:t>100% of the individuals who responded reported that they have one person, like a Supports Coordinator or Qualified Intellectual Disability Professional who helps them to get the services they need and makes sure the services are doing what they are supposed to do for them</a:t>
            </a:r>
          </a:p>
          <a:p>
            <a:pPr lvl="0"/>
            <a:r>
              <a:rPr lang="en-US" sz="2400" dirty="0"/>
              <a:t>84% of the individuals who responded reported that they are very happy or happy with their </a:t>
            </a:r>
            <a:r>
              <a:rPr lang="en-US" sz="2400" dirty="0" smtClean="0"/>
              <a:t>life</a:t>
            </a:r>
          </a:p>
          <a:p>
            <a:r>
              <a:rPr lang="en-US" sz="2400" dirty="0"/>
              <a:t>The IM4Q Teams reported that 100% of the individuals that they observed with staff present were treated with dignity and respect by the staff</a:t>
            </a:r>
          </a:p>
          <a:p>
            <a:pPr lvl="0"/>
            <a:endParaRPr lang="en-US" sz="2400" dirty="0"/>
          </a:p>
          <a:p>
            <a:endParaRPr lang="en-US" dirty="0"/>
          </a:p>
        </p:txBody>
      </p:sp>
    </p:spTree>
    <p:extLst>
      <p:ext uri="{BB962C8B-B14F-4D97-AF65-F5344CB8AC3E}">
        <p14:creationId xmlns:p14="http://schemas.microsoft.com/office/powerpoint/2010/main" val="268608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Intellectual Disabilities / </a:t>
            </a:r>
            <a:br>
              <a:rPr lang="en-US" dirty="0"/>
            </a:br>
            <a:r>
              <a:rPr lang="en-US" dirty="0"/>
              <a:t>Early Intervention</a:t>
            </a:r>
          </a:p>
        </p:txBody>
      </p:sp>
      <p:sp>
        <p:nvSpPr>
          <p:cNvPr id="3" name="Content Placeholder 2"/>
          <p:cNvSpPr>
            <a:spLocks noGrp="1"/>
          </p:cNvSpPr>
          <p:nvPr>
            <p:ph idx="1"/>
          </p:nvPr>
        </p:nvSpPr>
        <p:spPr>
          <a:xfrm>
            <a:off x="2592924" y="1784927"/>
            <a:ext cx="8911688" cy="4953000"/>
          </a:xfrm>
        </p:spPr>
        <p:txBody>
          <a:bodyPr>
            <a:noAutofit/>
          </a:bodyPr>
          <a:lstStyle/>
          <a:p>
            <a:pPr lvl="0"/>
            <a:r>
              <a:rPr lang="en-US" sz="2300" dirty="0" smtClean="0"/>
              <a:t>The </a:t>
            </a:r>
            <a:r>
              <a:rPr lang="en-US" sz="2300" dirty="0"/>
              <a:t>IM4Q Teams reported that 100% of the individuals that they </a:t>
            </a:r>
            <a:r>
              <a:rPr lang="en-US" sz="2300" dirty="0" smtClean="0"/>
              <a:t>surveyed (while staff were present) thought that they were </a:t>
            </a:r>
            <a:r>
              <a:rPr lang="en-US" sz="2300" dirty="0"/>
              <a:t>recognized and supported the individual in ways that promote </a:t>
            </a:r>
            <a:r>
              <a:rPr lang="en-US" sz="2300" dirty="0" smtClean="0"/>
              <a:t>their </a:t>
            </a:r>
            <a:r>
              <a:rPr lang="en-US" sz="2300" dirty="0"/>
              <a:t>independence in terms of being as self-sufficient and self-determined as </a:t>
            </a:r>
            <a:r>
              <a:rPr lang="en-US" sz="2300" dirty="0" smtClean="0"/>
              <a:t>possible</a:t>
            </a:r>
          </a:p>
          <a:p>
            <a:pPr lvl="0"/>
            <a:r>
              <a:rPr lang="en-US" sz="2300" dirty="0"/>
              <a:t>90% of the families  who responded to the family/friend/guardian survey reported that they were very satisfied or somewhat satisfied with where their relative is living</a:t>
            </a:r>
          </a:p>
          <a:p>
            <a:pPr lvl="0"/>
            <a:r>
              <a:rPr lang="en-US" sz="2300" dirty="0"/>
              <a:t>93% of the families  who responded to the family/friend/guardian survey reported that they were very satisfied or somewhat satisfied with what their relative is doing during the </a:t>
            </a:r>
            <a:r>
              <a:rPr lang="en-US" sz="2300" dirty="0" smtClean="0"/>
              <a:t>day</a:t>
            </a:r>
            <a:endParaRPr lang="en-US" sz="2300" dirty="0"/>
          </a:p>
        </p:txBody>
      </p:sp>
    </p:spTree>
    <p:extLst>
      <p:ext uri="{BB962C8B-B14F-4D97-AF65-F5344CB8AC3E}">
        <p14:creationId xmlns:p14="http://schemas.microsoft.com/office/powerpoint/2010/main" val="10871550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Intellectual Disabilities / </a:t>
            </a:r>
            <a:br>
              <a:rPr lang="en-US" sz="4400" dirty="0"/>
            </a:br>
            <a:r>
              <a:rPr lang="en-US" sz="4400" dirty="0"/>
              <a:t>Early Intervention</a:t>
            </a:r>
          </a:p>
        </p:txBody>
      </p:sp>
      <p:sp>
        <p:nvSpPr>
          <p:cNvPr id="3" name="Content Placeholder 2"/>
          <p:cNvSpPr>
            <a:spLocks noGrp="1"/>
          </p:cNvSpPr>
          <p:nvPr>
            <p:ph idx="1"/>
          </p:nvPr>
        </p:nvSpPr>
        <p:spPr>
          <a:xfrm>
            <a:off x="2589212" y="1905000"/>
            <a:ext cx="8915400" cy="4332961"/>
          </a:xfrm>
        </p:spPr>
        <p:txBody>
          <a:bodyPr>
            <a:normAutofit/>
          </a:bodyPr>
          <a:lstStyle/>
          <a:p>
            <a:endParaRPr lang="en-US" dirty="0" smtClean="0"/>
          </a:p>
          <a:p>
            <a:r>
              <a:rPr lang="en-US" sz="2400" dirty="0" smtClean="0"/>
              <a:t>EI </a:t>
            </a:r>
            <a:r>
              <a:rPr lang="en-US" sz="2400" dirty="0"/>
              <a:t>serves children ages birth to 3 with developmental delays</a:t>
            </a:r>
          </a:p>
          <a:p>
            <a:r>
              <a:rPr lang="en-US" sz="2400" dirty="0"/>
              <a:t>FY 14-15 EI will receive an estimated 1,607 referrals and serve estimated 1,552 infants and toddlers</a:t>
            </a:r>
          </a:p>
          <a:p>
            <a:r>
              <a:rPr lang="en-US" sz="2400" dirty="0" smtClean="0"/>
              <a:t>EI </a:t>
            </a:r>
            <a:r>
              <a:rPr lang="en-US" sz="2400" dirty="0"/>
              <a:t>provides services to</a:t>
            </a:r>
          </a:p>
          <a:p>
            <a:pPr lvl="1"/>
            <a:r>
              <a:rPr lang="en-US" sz="2000" dirty="0"/>
              <a:t>Improve the child’s development and educational growth</a:t>
            </a:r>
          </a:p>
          <a:p>
            <a:pPr lvl="1"/>
            <a:r>
              <a:rPr lang="en-US" sz="2000" dirty="0"/>
              <a:t>Enhance the family’s capacity to meet their child’s needs</a:t>
            </a:r>
          </a:p>
          <a:p>
            <a:pPr lvl="1"/>
            <a:r>
              <a:rPr lang="en-US" sz="2000" dirty="0"/>
              <a:t>Prevents the need for more and more costly intervention in the future</a:t>
            </a:r>
          </a:p>
          <a:p>
            <a:pPr marL="0" lvl="0" indent="0">
              <a:buNone/>
            </a:pPr>
            <a:endParaRPr lang="en-US" dirty="0"/>
          </a:p>
          <a:p>
            <a:endParaRPr lang="en-US" dirty="0"/>
          </a:p>
        </p:txBody>
      </p:sp>
    </p:spTree>
    <p:extLst>
      <p:ext uri="{BB962C8B-B14F-4D97-AF65-F5344CB8AC3E}">
        <p14:creationId xmlns:p14="http://schemas.microsoft.com/office/powerpoint/2010/main" val="17820358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7205" y="106680"/>
            <a:ext cx="8911687" cy="1844040"/>
          </a:xfrm>
        </p:spPr>
        <p:txBody>
          <a:bodyPr>
            <a:normAutofit fontScale="90000"/>
          </a:bodyPr>
          <a:lstStyle/>
          <a:p>
            <a:pPr marL="342900" lvl="0" indent="-342900">
              <a:spcBef>
                <a:spcPts val="1000"/>
              </a:spcBef>
            </a:pPr>
            <a:r>
              <a:rPr lang="en-US" sz="5400" dirty="0" smtClean="0"/>
              <a:t>Integrated Services</a:t>
            </a:r>
            <a:br>
              <a:rPr lang="en-US" sz="5400" dirty="0" smtClean="0"/>
            </a:br>
            <a:r>
              <a:rPr lang="en-US" sz="2200" dirty="0">
                <a:solidFill>
                  <a:prstClr val="black">
                    <a:lumMod val="75000"/>
                    <a:lumOff val="25000"/>
                  </a:prstClr>
                </a:solidFill>
              </a:rPr>
              <a:t>This division includes Information &amp; Referral, Crisis Intervention, Children’s Mental Health, the Child and Adolescent Services System Program (CASSP), and the System of Care Initiative. </a:t>
            </a:r>
            <a:br>
              <a:rPr lang="en-US" sz="2200" dirty="0">
                <a:solidFill>
                  <a:prstClr val="black">
                    <a:lumMod val="75000"/>
                    <a:lumOff val="25000"/>
                  </a:prstClr>
                </a:solidFill>
              </a:rPr>
            </a:br>
            <a:endParaRPr lang="en-US" sz="2200" dirty="0"/>
          </a:p>
        </p:txBody>
      </p:sp>
      <p:sp>
        <p:nvSpPr>
          <p:cNvPr id="3" name="Content Placeholder 2"/>
          <p:cNvSpPr>
            <a:spLocks noGrp="1"/>
          </p:cNvSpPr>
          <p:nvPr>
            <p:ph idx="1"/>
          </p:nvPr>
        </p:nvSpPr>
        <p:spPr>
          <a:xfrm>
            <a:off x="2118360" y="1950719"/>
            <a:ext cx="9616440" cy="4813495"/>
          </a:xfrm>
        </p:spPr>
        <p:txBody>
          <a:bodyPr>
            <a:normAutofit fontScale="92500" lnSpcReduction="10000"/>
          </a:bodyPr>
          <a:lstStyle/>
          <a:p>
            <a:r>
              <a:rPr lang="en-US" sz="1900" b="1" dirty="0" smtClean="0"/>
              <a:t>Information &amp; Referral:  </a:t>
            </a:r>
            <a:r>
              <a:rPr lang="en-US" sz="1900" dirty="0" smtClean="0"/>
              <a:t>7,406 Information Calls, 3,490 Referrals </a:t>
            </a:r>
          </a:p>
          <a:p>
            <a:r>
              <a:rPr lang="en-US" sz="1900" b="1" dirty="0" smtClean="0"/>
              <a:t>CASSP System Coordination and Placement Meetings held: </a:t>
            </a:r>
            <a:r>
              <a:rPr lang="en-US" sz="1900" dirty="0" smtClean="0"/>
              <a:t>The </a:t>
            </a:r>
            <a:r>
              <a:rPr lang="en-US" sz="1900" dirty="0"/>
              <a:t>CASSP program is available to all County residents at no cost. CASSP coordinates team meetings with youth and </a:t>
            </a:r>
            <a:r>
              <a:rPr lang="en-US" sz="1900" dirty="0" smtClean="0"/>
              <a:t>families</a:t>
            </a:r>
            <a:r>
              <a:rPr lang="en-US" sz="1900" dirty="0"/>
              <a:t>, their supports, and other professionals to increase communication, solve problems, identify resources, and develop a coordinated plan of care. </a:t>
            </a:r>
            <a:r>
              <a:rPr lang="en-US" sz="1900" dirty="0" smtClean="0"/>
              <a:t> </a:t>
            </a:r>
            <a:endParaRPr lang="en-US" sz="1900" dirty="0"/>
          </a:p>
          <a:p>
            <a:r>
              <a:rPr lang="en-US" sz="1900" b="1" dirty="0" smtClean="0"/>
              <a:t>Youth </a:t>
            </a:r>
            <a:r>
              <a:rPr lang="en-US" sz="1900" b="1" dirty="0"/>
              <a:t>Cross System Team &amp; Integrated Case Management Support</a:t>
            </a:r>
            <a:r>
              <a:rPr lang="en-US" sz="1900" dirty="0"/>
              <a:t>: </a:t>
            </a:r>
            <a:r>
              <a:rPr lang="en-US" sz="1900" dirty="0" smtClean="0"/>
              <a:t> Multi-disciplinary team meets weekly to assist DHS and Juvenile Probation with youth &amp; families involved in multiple-systems. </a:t>
            </a:r>
            <a:r>
              <a:rPr lang="en-US" sz="1900" dirty="0"/>
              <a:t> </a:t>
            </a:r>
            <a:r>
              <a:rPr lang="en-US" sz="1900" dirty="0" smtClean="0"/>
              <a:t>Over the past 12 months this team reviewed over 71 cases.   </a:t>
            </a:r>
            <a:endParaRPr lang="en-US" sz="1900" b="1" dirty="0" smtClean="0"/>
          </a:p>
          <a:p>
            <a:r>
              <a:rPr lang="en-US" sz="1900" b="1" dirty="0" smtClean="0"/>
              <a:t>Trauma Sensitive Schools: </a:t>
            </a:r>
            <a:r>
              <a:rPr lang="en-US" sz="1900" dirty="0" smtClean="0"/>
              <a:t>Partnering with the United Way to provide training for all interested county school districts on June 29 and July 30</a:t>
            </a:r>
            <a:r>
              <a:rPr lang="en-US" sz="1900" baseline="30000" dirty="0" smtClean="0"/>
              <a:t>th</a:t>
            </a:r>
            <a:r>
              <a:rPr lang="en-US" sz="1900" dirty="0"/>
              <a:t> </a:t>
            </a:r>
            <a:r>
              <a:rPr lang="en-US" sz="1900" dirty="0" smtClean="0"/>
              <a:t>at Muhlenberg College. </a:t>
            </a:r>
            <a:r>
              <a:rPr lang="en-US" sz="1900" dirty="0"/>
              <a:t> </a:t>
            </a:r>
            <a:r>
              <a:rPr lang="en-US" sz="1900" dirty="0" smtClean="0"/>
              <a:t>Participants will become trainers for their own school district.  One in 4 children experience trauma. Trauma can lead to mental health and learning difficulties. Trauma Sensitive Schools recognize signs of trauma and implement school and classroom practices to support children and reduce the impact of trauma on learning.  </a:t>
            </a:r>
          </a:p>
          <a:p>
            <a:pPr marL="45720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2344257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59080"/>
            <a:ext cx="8911687" cy="1645920"/>
          </a:xfrm>
        </p:spPr>
        <p:txBody>
          <a:bodyPr>
            <a:normAutofit fontScale="90000"/>
          </a:bodyPr>
          <a:lstStyle/>
          <a:p>
            <a:r>
              <a:rPr lang="en-US" sz="5400" dirty="0" smtClean="0"/>
              <a:t>Integrated Services </a:t>
            </a:r>
            <a:r>
              <a:rPr lang="en-US" sz="5400" u="sng" dirty="0" smtClean="0"/>
              <a:t>Information &amp; Referral</a:t>
            </a:r>
            <a:endParaRPr lang="en-US" sz="5400" u="sng" dirty="0"/>
          </a:p>
        </p:txBody>
      </p:sp>
      <p:graphicFrame>
        <p:nvGraphicFramePr>
          <p:cNvPr id="4" name="Chart 3"/>
          <p:cNvGraphicFramePr>
            <a:graphicFrameLocks/>
          </p:cNvGraphicFramePr>
          <p:nvPr>
            <p:extLst/>
          </p:nvPr>
        </p:nvGraphicFramePr>
        <p:xfrm>
          <a:off x="2430683" y="2152891"/>
          <a:ext cx="8113853" cy="47051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5216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160082"/>
            <a:ext cx="8911687" cy="834300"/>
          </a:xfrm>
        </p:spPr>
        <p:txBody>
          <a:bodyPr>
            <a:normAutofit fontScale="90000"/>
          </a:bodyPr>
          <a:lstStyle/>
          <a:p>
            <a:pPr marL="342900" lvl="0" indent="-342900">
              <a:spcBef>
                <a:spcPts val="1000"/>
              </a:spcBef>
            </a:pPr>
            <a:r>
              <a:rPr lang="en-US" sz="5400" dirty="0" smtClean="0"/>
              <a:t>Integrated Services </a:t>
            </a:r>
            <a:br>
              <a:rPr lang="en-US" sz="5400" dirty="0" smtClean="0"/>
            </a:br>
            <a:r>
              <a:rPr lang="en-US" sz="4400" dirty="0" smtClean="0"/>
              <a:t/>
            </a:r>
            <a:br>
              <a:rPr lang="en-US" sz="4400" dirty="0" smtClean="0"/>
            </a:br>
            <a:r>
              <a:rPr lang="en-US" sz="2200" dirty="0" smtClean="0">
                <a:solidFill>
                  <a:prstClr val="black">
                    <a:lumMod val="75000"/>
                    <a:lumOff val="25000"/>
                  </a:prstClr>
                </a:solidFill>
              </a:rPr>
              <a:t> </a:t>
            </a:r>
            <a:endParaRPr lang="en-US" sz="22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68100" y="1260764"/>
            <a:ext cx="2076693" cy="2526348"/>
          </a:xfrm>
        </p:spPr>
      </p:pic>
      <p:sp>
        <p:nvSpPr>
          <p:cNvPr id="7" name="Rectangle 1"/>
          <p:cNvSpPr txBox="1">
            <a:spLocks noChangeArrowheads="1"/>
          </p:cNvSpPr>
          <p:nvPr/>
        </p:nvSpPr>
        <p:spPr bwMode="auto">
          <a:xfrm>
            <a:off x="3543567" y="1297526"/>
            <a:ext cx="70104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132080" bIns="45720" numCol="1" anchor="b" anchorCtr="0" compatLnSpc="1">
            <a:prstTxWarp prst="textNoShape">
              <a:avLst/>
            </a:prstTxWarp>
          </a:bodyPr>
          <a:lstStyle>
            <a:lvl1pPr algn="l" defTabSz="457200" rtl="0" eaLnBrk="0" fontAlgn="base" hangingPunct="0">
              <a:lnSpc>
                <a:spcPct val="90000"/>
              </a:lnSpc>
              <a:spcBef>
                <a:spcPct val="0"/>
              </a:spcBef>
              <a:spcAft>
                <a:spcPct val="0"/>
              </a:spcAft>
              <a:defRPr sz="3200" b="1" kern="1200">
                <a:solidFill>
                  <a:srgbClr val="0C4CA8"/>
                </a:solidFill>
                <a:latin typeface="Open Sans"/>
                <a:ea typeface="MS PGothic" pitchFamily="34" charset="-128"/>
                <a:cs typeface="Open Sans"/>
              </a:defRPr>
            </a:lvl1pPr>
            <a:lvl2pPr algn="l" defTabSz="457200" rtl="0" eaLnBrk="0" fontAlgn="base" hangingPunct="0">
              <a:lnSpc>
                <a:spcPct val="90000"/>
              </a:lnSpc>
              <a:spcBef>
                <a:spcPct val="0"/>
              </a:spcBef>
              <a:spcAft>
                <a:spcPct val="0"/>
              </a:spcAft>
              <a:defRPr sz="3200" b="1">
                <a:solidFill>
                  <a:srgbClr val="0C4CA8"/>
                </a:solidFill>
                <a:latin typeface="Open Sans" charset="0"/>
                <a:ea typeface="MS PGothic" pitchFamily="34" charset="-128"/>
                <a:cs typeface="Open Sans" charset="0"/>
              </a:defRPr>
            </a:lvl2pPr>
            <a:lvl3pPr algn="l" defTabSz="457200" rtl="0" eaLnBrk="0" fontAlgn="base" hangingPunct="0">
              <a:lnSpc>
                <a:spcPct val="90000"/>
              </a:lnSpc>
              <a:spcBef>
                <a:spcPct val="0"/>
              </a:spcBef>
              <a:spcAft>
                <a:spcPct val="0"/>
              </a:spcAft>
              <a:defRPr sz="3200" b="1">
                <a:solidFill>
                  <a:srgbClr val="0C4CA8"/>
                </a:solidFill>
                <a:latin typeface="Open Sans" charset="0"/>
                <a:ea typeface="MS PGothic" pitchFamily="34" charset="-128"/>
                <a:cs typeface="Open Sans" charset="0"/>
              </a:defRPr>
            </a:lvl3pPr>
            <a:lvl4pPr algn="l" defTabSz="457200" rtl="0" eaLnBrk="0" fontAlgn="base" hangingPunct="0">
              <a:lnSpc>
                <a:spcPct val="90000"/>
              </a:lnSpc>
              <a:spcBef>
                <a:spcPct val="0"/>
              </a:spcBef>
              <a:spcAft>
                <a:spcPct val="0"/>
              </a:spcAft>
              <a:defRPr sz="3200" b="1">
                <a:solidFill>
                  <a:srgbClr val="0C4CA8"/>
                </a:solidFill>
                <a:latin typeface="Open Sans" charset="0"/>
                <a:ea typeface="MS PGothic" pitchFamily="34" charset="-128"/>
                <a:cs typeface="Open Sans" charset="0"/>
              </a:defRPr>
            </a:lvl4pPr>
            <a:lvl5pPr algn="l" defTabSz="457200" rtl="0" eaLnBrk="0" fontAlgn="base" hangingPunct="0">
              <a:lnSpc>
                <a:spcPct val="90000"/>
              </a:lnSpc>
              <a:spcBef>
                <a:spcPct val="0"/>
              </a:spcBef>
              <a:spcAft>
                <a:spcPct val="0"/>
              </a:spcAft>
              <a:defRPr sz="3200" b="1">
                <a:solidFill>
                  <a:srgbClr val="0C4CA8"/>
                </a:solidFill>
                <a:latin typeface="Open Sans" charset="0"/>
                <a:ea typeface="MS PGothic" pitchFamily="34" charset="-128"/>
                <a:cs typeface="Open Sans" charset="0"/>
              </a:defRPr>
            </a:lvl5pPr>
            <a:lvl6pPr marL="457200" algn="l" defTabSz="457200" rtl="0" fontAlgn="base">
              <a:lnSpc>
                <a:spcPct val="90000"/>
              </a:lnSpc>
              <a:spcBef>
                <a:spcPct val="0"/>
              </a:spcBef>
              <a:spcAft>
                <a:spcPct val="0"/>
              </a:spcAft>
              <a:defRPr sz="3200" b="1">
                <a:solidFill>
                  <a:srgbClr val="609BCD"/>
                </a:solidFill>
                <a:latin typeface="Calibri" charset="0"/>
                <a:ea typeface="ＭＳ Ｐゴシック" charset="0"/>
                <a:cs typeface="ＭＳ Ｐゴシック" charset="0"/>
              </a:defRPr>
            </a:lvl6pPr>
            <a:lvl7pPr marL="914400" algn="l" defTabSz="457200" rtl="0" fontAlgn="base">
              <a:lnSpc>
                <a:spcPct val="90000"/>
              </a:lnSpc>
              <a:spcBef>
                <a:spcPct val="0"/>
              </a:spcBef>
              <a:spcAft>
                <a:spcPct val="0"/>
              </a:spcAft>
              <a:defRPr sz="3200" b="1">
                <a:solidFill>
                  <a:srgbClr val="609BCD"/>
                </a:solidFill>
                <a:latin typeface="Calibri" charset="0"/>
                <a:ea typeface="ＭＳ Ｐゴシック" charset="0"/>
                <a:cs typeface="ＭＳ Ｐゴシック" charset="0"/>
              </a:defRPr>
            </a:lvl7pPr>
            <a:lvl8pPr marL="1371600" algn="l" defTabSz="457200" rtl="0" fontAlgn="base">
              <a:lnSpc>
                <a:spcPct val="90000"/>
              </a:lnSpc>
              <a:spcBef>
                <a:spcPct val="0"/>
              </a:spcBef>
              <a:spcAft>
                <a:spcPct val="0"/>
              </a:spcAft>
              <a:defRPr sz="3200" b="1">
                <a:solidFill>
                  <a:srgbClr val="609BCD"/>
                </a:solidFill>
                <a:latin typeface="Calibri" charset="0"/>
                <a:ea typeface="ＭＳ Ｐゴシック" charset="0"/>
                <a:cs typeface="ＭＳ Ｐゴシック" charset="0"/>
              </a:defRPr>
            </a:lvl8pPr>
            <a:lvl9pPr marL="1828800" algn="l" defTabSz="457200" rtl="0" fontAlgn="base">
              <a:lnSpc>
                <a:spcPct val="90000"/>
              </a:lnSpc>
              <a:spcBef>
                <a:spcPct val="0"/>
              </a:spcBef>
              <a:spcAft>
                <a:spcPct val="0"/>
              </a:spcAft>
              <a:defRPr sz="3200" b="1">
                <a:solidFill>
                  <a:srgbClr val="609BCD"/>
                </a:solidFill>
                <a:latin typeface="Calibri" charset="0"/>
                <a:ea typeface="ＭＳ Ｐゴシック" charset="0"/>
                <a:cs typeface="ＭＳ Ｐゴシック" charset="0"/>
              </a:defRPr>
            </a:lvl9pPr>
          </a:lstStyle>
          <a:p>
            <a:pPr marL="0" marR="0" lvl="0" indent="0" algn="l" defTabSz="457200" rtl="0" eaLnBrk="1" fontAlgn="base" latinLnBrk="0" hangingPunct="1">
              <a:lnSpc>
                <a:spcPct val="90000"/>
              </a:lnSpc>
              <a:spcBef>
                <a:spcPct val="0"/>
              </a:spcBef>
              <a:spcAft>
                <a:spcPct val="0"/>
              </a:spcAft>
              <a:buClrTx/>
              <a:buSzTx/>
              <a:buFontTx/>
              <a:buNone/>
              <a:tabLst/>
              <a:defRPr/>
            </a:pPr>
            <a:r>
              <a:rPr lang="en-US" u="sng" dirty="0" smtClean="0">
                <a:effectLst>
                  <a:outerShdw blurRad="38100" dist="38100" dir="2700000" algn="tl">
                    <a:srgbClr val="000000">
                      <a:alpha val="43137"/>
                    </a:srgbClr>
                  </a:outerShdw>
                </a:effectLst>
                <a:latin typeface="+mj-lt"/>
              </a:rPr>
              <a:t>Youth </a:t>
            </a:r>
            <a:r>
              <a:rPr kumimoji="0" lang="en-US" sz="3200" b="1" i="0" u="sng" strike="noStrike" kern="1200" cap="none" spc="0" normalizeH="0" baseline="0" noProof="0" dirty="0" smtClean="0">
                <a:ln>
                  <a:noFill/>
                </a:ln>
                <a:solidFill>
                  <a:srgbClr val="0C4CA8"/>
                </a:solidFill>
                <a:effectLst>
                  <a:outerShdw blurRad="38100" dist="38100" dir="2700000" algn="tl">
                    <a:srgbClr val="000000">
                      <a:alpha val="43137"/>
                    </a:srgbClr>
                  </a:outerShdw>
                </a:effectLst>
                <a:uLnTx/>
                <a:uFillTx/>
                <a:latin typeface="+mj-lt"/>
              </a:rPr>
              <a:t>Mental Health First Aid</a:t>
            </a:r>
            <a:endParaRPr kumimoji="0" lang="en-US" sz="3200" b="1" i="0" u="sng" strike="noStrike" kern="1200" cap="none" spc="0" normalizeH="0" baseline="0" noProof="0" dirty="0" smtClean="0">
              <a:ln>
                <a:noFill/>
              </a:ln>
              <a:solidFill>
                <a:srgbClr val="0C4CA8"/>
              </a:solidFill>
              <a:effectLst>
                <a:outerShdw blurRad="38100" dist="38100" dir="2700000" algn="tl">
                  <a:srgbClr val="000000">
                    <a:alpha val="43137"/>
                  </a:srgbClr>
                </a:outerShdw>
              </a:effectLst>
              <a:uLnTx/>
              <a:uFillTx/>
              <a:latin typeface="+mj-lt"/>
              <a:ea typeface="ヒラギノ角ゴ Pro W6" charset="-128"/>
            </a:endParaRPr>
          </a:p>
        </p:txBody>
      </p:sp>
      <p:sp>
        <p:nvSpPr>
          <p:cNvPr id="8" name="Rectangle 3"/>
          <p:cNvSpPr txBox="1">
            <a:spLocks noChangeArrowheads="1"/>
          </p:cNvSpPr>
          <p:nvPr/>
        </p:nvSpPr>
        <p:spPr bwMode="auto">
          <a:xfrm>
            <a:off x="3094892" y="2105496"/>
            <a:ext cx="8944708" cy="4752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132080" bIns="45720" numCol="1" anchor="t" anchorCtr="0" compatLnSpc="1">
            <a:prstTxWarp prst="textNoShape">
              <a:avLst/>
            </a:prstTxWarp>
          </a:bodyPr>
          <a:lstStyle>
            <a:lvl1pPr marL="347663" indent="-344488" algn="l" defTabSz="457200" rtl="0" eaLnBrk="0" fontAlgn="base" hangingPunct="0">
              <a:spcBef>
                <a:spcPct val="20000"/>
              </a:spcBef>
              <a:spcAft>
                <a:spcPct val="0"/>
              </a:spcAft>
              <a:buClr>
                <a:srgbClr val="0854A2"/>
              </a:buClr>
              <a:buSzPct val="115000"/>
              <a:buBlip>
                <a:blip r:embed="rId3"/>
              </a:buBlip>
              <a:defRPr sz="2400" kern="1200">
                <a:solidFill>
                  <a:schemeClr val="tx1"/>
                </a:solidFill>
                <a:latin typeface="Open Sans"/>
                <a:ea typeface="MS PGothic" pitchFamily="34" charset="-128"/>
                <a:cs typeface="Open Sans"/>
              </a:defRPr>
            </a:lvl1pPr>
            <a:lvl2pPr marL="688975" indent="-231775" algn="l" defTabSz="457200" rtl="0" eaLnBrk="0" fontAlgn="base" hangingPunct="0">
              <a:spcBef>
                <a:spcPct val="20000"/>
              </a:spcBef>
              <a:spcAft>
                <a:spcPct val="0"/>
              </a:spcAft>
              <a:buClr>
                <a:srgbClr val="0C4CA8"/>
              </a:buClr>
              <a:buFont typeface="Lucida Grande"/>
              <a:buChar char="&gt;"/>
              <a:defRPr sz="2000" kern="1200">
                <a:solidFill>
                  <a:schemeClr val="tx1"/>
                </a:solidFill>
                <a:latin typeface="Open Sans"/>
                <a:ea typeface="MS PGothic" pitchFamily="34" charset="-128"/>
                <a:cs typeface="Open Sans"/>
              </a:defRPr>
            </a:lvl2pPr>
            <a:lvl3pPr marL="1143000" indent="-228600" algn="l" defTabSz="457200" rtl="0" eaLnBrk="0" fontAlgn="base" hangingPunct="0">
              <a:spcBef>
                <a:spcPct val="20000"/>
              </a:spcBef>
              <a:spcAft>
                <a:spcPct val="0"/>
              </a:spcAft>
              <a:buClr>
                <a:srgbClr val="0C4CA8"/>
              </a:buClr>
              <a:buFont typeface="Lucida Grande"/>
              <a:buChar char="●"/>
              <a:defRPr kern="1200">
                <a:solidFill>
                  <a:schemeClr val="tx1"/>
                </a:solidFill>
                <a:latin typeface="Open Sans"/>
                <a:ea typeface="MS PGothic" pitchFamily="34" charset="-128"/>
                <a:cs typeface="Open Sans"/>
              </a:defRPr>
            </a:lvl3pPr>
            <a:lvl4pPr marL="1600200" indent="-228600" algn="l" defTabSz="457200" rtl="0" eaLnBrk="0" fontAlgn="base" hangingPunct="0">
              <a:spcBef>
                <a:spcPct val="20000"/>
              </a:spcBef>
              <a:spcAft>
                <a:spcPct val="0"/>
              </a:spcAft>
              <a:buClr>
                <a:srgbClr val="0C4CA8"/>
              </a:buClr>
              <a:buFont typeface="Courier New" panose="02070309020205020404" pitchFamily="49" charset="0"/>
              <a:buChar char="o"/>
              <a:defRPr sz="1600" kern="1200">
                <a:solidFill>
                  <a:schemeClr val="tx1"/>
                </a:solidFill>
                <a:latin typeface="Open Sans"/>
                <a:ea typeface="MS PGothic" pitchFamily="34" charset="-128"/>
                <a:cs typeface="Open Sans"/>
              </a:defRPr>
            </a:lvl4pPr>
            <a:lvl5pPr marL="2057400" indent="-228600" algn="l" defTabSz="457200" rtl="0" eaLnBrk="0" fontAlgn="base" hangingPunct="0">
              <a:spcBef>
                <a:spcPct val="20000"/>
              </a:spcBef>
              <a:spcAft>
                <a:spcPct val="0"/>
              </a:spcAft>
              <a:buClr>
                <a:srgbClr val="0C4CA8"/>
              </a:buClr>
              <a:buFont typeface="Arial" panose="020B0604020202020204" pitchFamily="34" charset="0"/>
              <a:buChar char="•"/>
              <a:defRPr sz="1600" kern="1200">
                <a:solidFill>
                  <a:schemeClr val="tx1"/>
                </a:solidFill>
                <a:latin typeface="Open Sans"/>
                <a:ea typeface="MS PGothic" pitchFamily="34" charset="-128"/>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lnSpc>
                <a:spcPct val="150000"/>
              </a:lnSpc>
              <a:defRPr/>
            </a:pPr>
            <a:r>
              <a:rPr lang="en-AU" altLang="en-US" sz="2200" dirty="0" smtClean="0">
                <a:latin typeface="+mj-lt"/>
                <a:cs typeface="Open Sans" pitchFamily="64" charset="0"/>
              </a:rPr>
              <a:t>Evidence based community education program </a:t>
            </a:r>
          </a:p>
          <a:p>
            <a:pPr eaLnBrk="1" hangingPunct="1">
              <a:lnSpc>
                <a:spcPct val="150000"/>
              </a:lnSpc>
              <a:defRPr/>
            </a:pPr>
            <a:r>
              <a:rPr lang="en-AU" altLang="en-US" sz="2200" dirty="0" smtClean="0">
                <a:latin typeface="+mj-lt"/>
                <a:cs typeface="Open Sans" pitchFamily="64" charset="0"/>
              </a:rPr>
              <a:t>Participants learn warning signs and risk factors of mental health problems in adolescents and how to help someone in crisis or experiencing a mental health challenge.</a:t>
            </a:r>
          </a:p>
          <a:p>
            <a:pPr eaLnBrk="1" hangingPunct="1">
              <a:lnSpc>
                <a:spcPct val="150000"/>
              </a:lnSpc>
              <a:defRPr/>
            </a:pPr>
            <a:r>
              <a:rPr lang="en-AU" altLang="en-US" sz="2200" dirty="0" smtClean="0">
                <a:latin typeface="+mj-lt"/>
                <a:cs typeface="Open Sans" pitchFamily="64" charset="0"/>
              </a:rPr>
              <a:t>33 Certified Instructors including representatives from 5 county school districts, Human Services, and Juvenile Probation.</a:t>
            </a:r>
          </a:p>
          <a:p>
            <a:pPr eaLnBrk="1" hangingPunct="1">
              <a:lnSpc>
                <a:spcPct val="150000"/>
              </a:lnSpc>
              <a:defRPr/>
            </a:pPr>
            <a:r>
              <a:rPr lang="en-US" altLang="en-US" sz="2200" dirty="0">
                <a:latin typeface="+mj-lt"/>
                <a:cs typeface="Open Sans" pitchFamily="64" charset="0"/>
              </a:rPr>
              <a:t>C</a:t>
            </a:r>
            <a:r>
              <a:rPr lang="en-US" altLang="en-US" sz="2200" dirty="0" smtClean="0">
                <a:latin typeface="+mj-lt"/>
                <a:cs typeface="Open Sans" pitchFamily="64" charset="0"/>
              </a:rPr>
              <a:t>lasses </a:t>
            </a:r>
            <a:r>
              <a:rPr lang="en-US" altLang="en-US" sz="2200" dirty="0">
                <a:latin typeface="+mj-lt"/>
                <a:cs typeface="Open Sans" pitchFamily="64" charset="0"/>
              </a:rPr>
              <a:t>are now widely available and free to the community. </a:t>
            </a:r>
            <a:r>
              <a:rPr lang="en-AU" altLang="en-US" sz="2200" dirty="0" smtClean="0">
                <a:latin typeface="+mj-lt"/>
                <a:cs typeface="Open Sans" pitchFamily="64" charset="0"/>
              </a:rPr>
              <a:t> Over 700 people completed the class in the last 12 months.   </a:t>
            </a:r>
          </a:p>
          <a:p>
            <a:pPr eaLnBrk="1" hangingPunct="1">
              <a:lnSpc>
                <a:spcPct val="150000"/>
              </a:lnSpc>
              <a:defRPr/>
            </a:pPr>
            <a:endParaRPr lang="en-AU" altLang="en-US" sz="2200" dirty="0" smtClean="0">
              <a:latin typeface="Open Sans" pitchFamily="64" charset="0"/>
              <a:cs typeface="Open Sans" pitchFamily="64" charset="0"/>
            </a:endParaRPr>
          </a:p>
          <a:p>
            <a:pPr marL="457200" lvl="1" indent="0" eaLnBrk="1" hangingPunct="1">
              <a:lnSpc>
                <a:spcPct val="150000"/>
              </a:lnSpc>
              <a:buNone/>
              <a:defRPr/>
            </a:pPr>
            <a:endParaRPr lang="en-US" altLang="en-US" sz="1800" dirty="0" smtClean="0">
              <a:latin typeface="Open Sans" pitchFamily="64" charset="0"/>
              <a:cs typeface="Open Sans" pitchFamily="64" charset="0"/>
            </a:endParaRPr>
          </a:p>
          <a:p>
            <a:pPr eaLnBrk="1" hangingPunct="1">
              <a:lnSpc>
                <a:spcPct val="150000"/>
              </a:lnSpc>
              <a:defRPr/>
            </a:pPr>
            <a:endParaRPr lang="en-US" altLang="en-US" sz="2200" dirty="0" smtClean="0">
              <a:latin typeface="Open Sans" pitchFamily="64" charset="0"/>
              <a:cs typeface="Open Sans" pitchFamily="64" charset="0"/>
            </a:endParaRPr>
          </a:p>
          <a:p>
            <a:pPr eaLnBrk="1" hangingPunct="1">
              <a:lnSpc>
                <a:spcPct val="150000"/>
              </a:lnSpc>
              <a:defRPr/>
            </a:pPr>
            <a:endParaRPr lang="en-US" altLang="en-US" sz="2200" dirty="0" smtClean="0">
              <a:latin typeface="Open Sans" pitchFamily="64" charset="0"/>
              <a:cs typeface="Open Sans" pitchFamily="64" charset="0"/>
            </a:endParaRPr>
          </a:p>
          <a:p>
            <a:pPr marL="3175" indent="0" eaLnBrk="1" hangingPunct="1">
              <a:lnSpc>
                <a:spcPct val="150000"/>
              </a:lnSpc>
              <a:spcBef>
                <a:spcPct val="0"/>
              </a:spcBef>
              <a:buFontTx/>
              <a:buNone/>
              <a:defRPr/>
            </a:pPr>
            <a:endParaRPr lang="en-US" altLang="en-US" sz="2200" dirty="0" smtClean="0">
              <a:latin typeface="Open Sans" pitchFamily="64" charset="0"/>
              <a:cs typeface="Open Sans" pitchFamily="64" charset="0"/>
            </a:endParaRPr>
          </a:p>
        </p:txBody>
      </p:sp>
    </p:spTree>
    <p:extLst>
      <p:ext uri="{BB962C8B-B14F-4D97-AF65-F5344CB8AC3E}">
        <p14:creationId xmlns:p14="http://schemas.microsoft.com/office/powerpoint/2010/main" val="8175963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463770"/>
          </a:xfrm>
        </p:spPr>
        <p:txBody>
          <a:bodyPr>
            <a:normAutofit fontScale="90000"/>
          </a:bodyPr>
          <a:lstStyle/>
          <a:p>
            <a:pPr marL="342900" lvl="0" indent="-342900">
              <a:spcBef>
                <a:spcPts val="1000"/>
              </a:spcBef>
            </a:pPr>
            <a:r>
              <a:rPr lang="en-US" sz="5400" dirty="0" smtClean="0"/>
              <a:t>Integrated Services </a:t>
            </a:r>
            <a:br>
              <a:rPr lang="en-US" sz="5400" dirty="0" smtClean="0"/>
            </a:br>
            <a:r>
              <a:rPr lang="en-US" sz="4400" u="sng" dirty="0" smtClean="0">
                <a:solidFill>
                  <a:schemeClr val="tx1"/>
                </a:solidFill>
              </a:rPr>
              <a:t>Crisis Intervention</a:t>
            </a:r>
            <a:r>
              <a:rPr lang="en-US" sz="4400" u="sng" dirty="0" smtClean="0"/>
              <a:t/>
            </a:r>
            <a:br>
              <a:rPr lang="en-US" sz="4400" u="sng" dirty="0" smtClean="0"/>
            </a:br>
            <a:r>
              <a:rPr lang="en-US" sz="2200" dirty="0" smtClean="0">
                <a:solidFill>
                  <a:prstClr val="black">
                    <a:lumMod val="75000"/>
                    <a:lumOff val="25000"/>
                  </a:prstClr>
                </a:solidFill>
              </a:rPr>
              <a:t> </a:t>
            </a:r>
            <a:endParaRPr lang="en-US" sz="2200" dirty="0"/>
          </a:p>
        </p:txBody>
      </p:sp>
      <p:sp>
        <p:nvSpPr>
          <p:cNvPr id="3" name="Content Placeholder 2"/>
          <p:cNvSpPr>
            <a:spLocks noGrp="1"/>
          </p:cNvSpPr>
          <p:nvPr>
            <p:ph idx="1"/>
          </p:nvPr>
        </p:nvSpPr>
        <p:spPr>
          <a:xfrm>
            <a:off x="2589212" y="2209800"/>
            <a:ext cx="8915400" cy="4297680"/>
          </a:xfrm>
        </p:spPr>
        <p:txBody>
          <a:bodyPr>
            <a:normAutofit/>
          </a:bodyPr>
          <a:lstStyle/>
          <a:p>
            <a:r>
              <a:rPr lang="en-US" sz="2800" dirty="0"/>
              <a:t>Individuals Served: </a:t>
            </a:r>
            <a:r>
              <a:rPr lang="en-US" sz="2800" b="1" dirty="0" smtClean="0"/>
              <a:t>2,949</a:t>
            </a:r>
            <a:r>
              <a:rPr lang="en-US" sz="2800" dirty="0" smtClean="0"/>
              <a:t> </a:t>
            </a:r>
          </a:p>
          <a:p>
            <a:r>
              <a:rPr lang="en-US" sz="2800" dirty="0" smtClean="0"/>
              <a:t>Events </a:t>
            </a:r>
            <a:r>
              <a:rPr lang="en-US" sz="2800" dirty="0"/>
              <a:t>/ Referrals: </a:t>
            </a:r>
            <a:r>
              <a:rPr lang="en-US" sz="2800" b="1" dirty="0" smtClean="0"/>
              <a:t>4,413</a:t>
            </a:r>
            <a:r>
              <a:rPr lang="en-US" sz="2800" dirty="0" smtClean="0"/>
              <a:t> </a:t>
            </a:r>
            <a:endParaRPr lang="en-US" sz="2800" dirty="0"/>
          </a:p>
          <a:p>
            <a:r>
              <a:rPr lang="en-US" sz="2800" dirty="0" smtClean="0"/>
              <a:t>Phone </a:t>
            </a:r>
            <a:r>
              <a:rPr lang="en-US" sz="2800" dirty="0"/>
              <a:t>Contacts: </a:t>
            </a:r>
            <a:r>
              <a:rPr lang="en-US" sz="2800" b="1" dirty="0" smtClean="0"/>
              <a:t>12,723</a:t>
            </a:r>
            <a:r>
              <a:rPr lang="en-US" sz="2800" dirty="0" smtClean="0"/>
              <a:t> </a:t>
            </a:r>
            <a:endParaRPr lang="en-US" sz="2800" dirty="0"/>
          </a:p>
          <a:p>
            <a:r>
              <a:rPr lang="en-US" sz="2800" dirty="0"/>
              <a:t>Home and Community </a:t>
            </a:r>
            <a:r>
              <a:rPr lang="en-US" sz="2800" dirty="0" smtClean="0"/>
              <a:t>Visits</a:t>
            </a:r>
            <a:r>
              <a:rPr lang="en-US" sz="2800" dirty="0"/>
              <a:t>: </a:t>
            </a:r>
            <a:r>
              <a:rPr lang="en-US" sz="2800" b="1" dirty="0" smtClean="0"/>
              <a:t>1,546</a:t>
            </a:r>
            <a:r>
              <a:rPr lang="en-US" sz="2800" dirty="0" smtClean="0"/>
              <a:t> </a:t>
            </a:r>
            <a:endParaRPr lang="en-US" sz="2800" dirty="0"/>
          </a:p>
          <a:p>
            <a:r>
              <a:rPr lang="en-US" sz="2800" dirty="0"/>
              <a:t>Walk-in Visits: </a:t>
            </a:r>
            <a:r>
              <a:rPr lang="en-US" sz="2800" b="1" dirty="0" smtClean="0"/>
              <a:t>247</a:t>
            </a:r>
            <a:endParaRPr lang="en-US" sz="2800" dirty="0"/>
          </a:p>
          <a:p>
            <a:r>
              <a:rPr lang="en-US" sz="2800" dirty="0"/>
              <a:t>Involuntary (302) </a:t>
            </a:r>
            <a:r>
              <a:rPr lang="en-US" sz="2800" dirty="0" smtClean="0"/>
              <a:t>Hospitalizations: </a:t>
            </a:r>
            <a:r>
              <a:rPr lang="en-US" sz="2800" b="1" dirty="0" smtClean="0"/>
              <a:t>608</a:t>
            </a:r>
          </a:p>
          <a:p>
            <a:r>
              <a:rPr lang="en-US" sz="2800" dirty="0" smtClean="0"/>
              <a:t>Voluntary Hospitalizations: </a:t>
            </a:r>
            <a:r>
              <a:rPr lang="en-US" sz="2800" b="1" dirty="0" smtClean="0"/>
              <a:t>761</a:t>
            </a:r>
            <a:endParaRPr lang="en-US" sz="2800" dirty="0"/>
          </a:p>
          <a:p>
            <a:endParaRPr lang="en-US" sz="2800" dirty="0"/>
          </a:p>
        </p:txBody>
      </p:sp>
    </p:spTree>
    <p:extLst>
      <p:ext uri="{BB962C8B-B14F-4D97-AF65-F5344CB8AC3E}">
        <p14:creationId xmlns:p14="http://schemas.microsoft.com/office/powerpoint/2010/main" val="15846592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1" y="136430"/>
            <a:ext cx="9752012" cy="777970"/>
          </a:xfrm>
        </p:spPr>
        <p:txBody>
          <a:bodyPr>
            <a:normAutofit fontScale="90000"/>
          </a:bodyPr>
          <a:lstStyle/>
          <a:p>
            <a:pPr marL="342900" lvl="0" indent="-342900">
              <a:spcBef>
                <a:spcPts val="1000"/>
              </a:spcBef>
            </a:pPr>
            <a:r>
              <a:rPr lang="en-US" sz="4000" dirty="0" smtClean="0"/>
              <a:t>Integrated Services - </a:t>
            </a:r>
            <a:r>
              <a:rPr lang="en-US" sz="4000" u="sng" dirty="0" smtClean="0"/>
              <a:t>Crisis Intervention</a:t>
            </a:r>
            <a:r>
              <a:rPr lang="en-US" sz="4000" dirty="0" smtClean="0"/>
              <a:t/>
            </a:r>
            <a:br>
              <a:rPr lang="en-US" sz="4000" dirty="0" smtClean="0"/>
            </a:br>
            <a:r>
              <a:rPr lang="en-US" sz="2200" dirty="0" smtClean="0">
                <a:solidFill>
                  <a:prstClr val="black">
                    <a:lumMod val="75000"/>
                    <a:lumOff val="25000"/>
                  </a:prstClr>
                </a:solidFill>
              </a:rPr>
              <a:t> </a:t>
            </a:r>
            <a:endParaRPr lang="en-US" sz="2200" dirty="0"/>
          </a:p>
        </p:txBody>
      </p:sp>
      <p:sp>
        <p:nvSpPr>
          <p:cNvPr id="3" name="Content Placeholder 2"/>
          <p:cNvSpPr>
            <a:spLocks noGrp="1"/>
          </p:cNvSpPr>
          <p:nvPr>
            <p:ph idx="1"/>
          </p:nvPr>
        </p:nvSpPr>
        <p:spPr>
          <a:xfrm>
            <a:off x="2589212" y="2209800"/>
            <a:ext cx="8915400" cy="4297680"/>
          </a:xfrm>
        </p:spPr>
        <p:txBody>
          <a:bodyPr>
            <a:normAutofit/>
          </a:bodyPr>
          <a:lstStyle/>
          <a:p>
            <a:r>
              <a:rPr lang="en-US" dirty="0" smtClean="0"/>
              <a:t>Individuals Served: </a:t>
            </a:r>
            <a:r>
              <a:rPr lang="en-US" b="1" dirty="0" smtClean="0"/>
              <a:t>2,820</a:t>
            </a:r>
            <a:r>
              <a:rPr lang="en-US" dirty="0" smtClean="0"/>
              <a:t> </a:t>
            </a:r>
          </a:p>
          <a:p>
            <a:r>
              <a:rPr lang="en-US" dirty="0" smtClean="0"/>
              <a:t>Events / Referrals: </a:t>
            </a:r>
            <a:r>
              <a:rPr lang="en-US" b="1" dirty="0" smtClean="0"/>
              <a:t>4,237</a:t>
            </a:r>
            <a:r>
              <a:rPr lang="en-US" dirty="0" smtClean="0"/>
              <a:t> </a:t>
            </a:r>
          </a:p>
          <a:p>
            <a:r>
              <a:rPr lang="en-US" dirty="0" smtClean="0"/>
              <a:t>Phone Contacts: </a:t>
            </a:r>
            <a:r>
              <a:rPr lang="en-US" b="1" dirty="0" smtClean="0"/>
              <a:t>12,923</a:t>
            </a:r>
            <a:r>
              <a:rPr lang="en-US" dirty="0" smtClean="0"/>
              <a:t> </a:t>
            </a:r>
          </a:p>
          <a:p>
            <a:r>
              <a:rPr lang="en-US" dirty="0" smtClean="0"/>
              <a:t>Home and Community Visits: </a:t>
            </a:r>
            <a:r>
              <a:rPr lang="en-US" b="1" dirty="0" smtClean="0"/>
              <a:t>1,188</a:t>
            </a:r>
            <a:r>
              <a:rPr lang="en-US" dirty="0" smtClean="0"/>
              <a:t> </a:t>
            </a:r>
          </a:p>
          <a:p>
            <a:r>
              <a:rPr lang="en-US" dirty="0" smtClean="0"/>
              <a:t>Walk-in Visits: </a:t>
            </a:r>
            <a:r>
              <a:rPr lang="en-US" b="1" dirty="0" smtClean="0"/>
              <a:t>287</a:t>
            </a:r>
            <a:endParaRPr lang="en-US" dirty="0" smtClean="0"/>
          </a:p>
          <a:p>
            <a:r>
              <a:rPr lang="en-US" dirty="0" smtClean="0"/>
              <a:t>Involuntary (302) Hospitalizations Recorded: </a:t>
            </a:r>
            <a:r>
              <a:rPr lang="en-US" b="1" dirty="0" smtClean="0"/>
              <a:t>599</a:t>
            </a:r>
            <a:endParaRPr lang="en-US" dirty="0" smtClean="0"/>
          </a:p>
          <a:p>
            <a:endParaRPr lang="en-US" dirty="0"/>
          </a:p>
        </p:txBody>
      </p:sp>
      <p:pic>
        <p:nvPicPr>
          <p:cNvPr id="4" name="Picture 3"/>
          <p:cNvPicPr>
            <a:picLocks noChangeAspect="1"/>
          </p:cNvPicPr>
          <p:nvPr/>
        </p:nvPicPr>
        <p:blipFill>
          <a:blip r:embed="rId2"/>
          <a:stretch>
            <a:fillRect/>
          </a:stretch>
        </p:blipFill>
        <p:spPr>
          <a:xfrm>
            <a:off x="1863968" y="914400"/>
            <a:ext cx="9390185" cy="5940848"/>
          </a:xfrm>
          <a:prstGeom prst="rect">
            <a:avLst/>
          </a:prstGeom>
        </p:spPr>
      </p:pic>
    </p:spTree>
    <p:extLst>
      <p:ext uri="{BB962C8B-B14F-4D97-AF65-F5344CB8AC3E}">
        <p14:creationId xmlns:p14="http://schemas.microsoft.com/office/powerpoint/2010/main" val="321783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tx1"/>
                </a:solidFill>
              </a:rPr>
              <a:t>2016 Lehigh DHS Budget</a:t>
            </a:r>
            <a:endParaRPr lang="en-US" sz="5400"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43930598"/>
              </p:ext>
            </p:extLst>
          </p:nvPr>
        </p:nvGraphicFramePr>
        <p:xfrm>
          <a:off x="1120877" y="1578078"/>
          <a:ext cx="10589342"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02767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chemeClr val="tx1"/>
                </a:solidFill>
              </a:rPr>
              <a:t>For 2016 – 2017……</a:t>
            </a:r>
            <a:endParaRPr lang="en-US" sz="5400" dirty="0">
              <a:solidFill>
                <a:schemeClr val="tx1"/>
              </a:solidFill>
            </a:endParaRPr>
          </a:p>
        </p:txBody>
      </p:sp>
      <p:sp>
        <p:nvSpPr>
          <p:cNvPr id="3" name="Content Placeholder 2"/>
          <p:cNvSpPr>
            <a:spLocks noGrp="1"/>
          </p:cNvSpPr>
          <p:nvPr>
            <p:ph idx="1"/>
          </p:nvPr>
        </p:nvSpPr>
        <p:spPr>
          <a:xfrm>
            <a:off x="2589212" y="2133600"/>
            <a:ext cx="8915400" cy="4084320"/>
          </a:xfrm>
        </p:spPr>
        <p:txBody>
          <a:bodyPr>
            <a:normAutofit/>
          </a:bodyPr>
          <a:lstStyle/>
          <a:p>
            <a:pPr>
              <a:buFont typeface="Arial" panose="020B0604020202020204" pitchFamily="34" charset="0"/>
              <a:buChar char="•"/>
            </a:pPr>
            <a:r>
              <a:rPr lang="en-US" sz="3000" dirty="0" smtClean="0"/>
              <a:t>Service Needs?</a:t>
            </a:r>
          </a:p>
          <a:p>
            <a:pPr>
              <a:buFont typeface="Arial" panose="020B0604020202020204" pitchFamily="34" charset="0"/>
              <a:buChar char="•"/>
            </a:pPr>
            <a:r>
              <a:rPr lang="en-US" sz="3000" dirty="0" smtClean="0"/>
              <a:t>Unmet Needs?</a:t>
            </a:r>
          </a:p>
          <a:p>
            <a:pPr>
              <a:buFont typeface="Arial" panose="020B0604020202020204" pitchFamily="34" charset="0"/>
              <a:buChar char="•"/>
            </a:pPr>
            <a:r>
              <a:rPr lang="en-US" sz="3000" dirty="0" smtClean="0"/>
              <a:t>Unserved Populations?</a:t>
            </a:r>
          </a:p>
          <a:p>
            <a:pPr>
              <a:buFont typeface="Arial" panose="020B0604020202020204" pitchFamily="34" charset="0"/>
              <a:buChar char="•"/>
            </a:pPr>
            <a:r>
              <a:rPr lang="en-US" sz="3000" dirty="0" smtClean="0"/>
              <a:t>Underserved Populations?</a:t>
            </a:r>
          </a:p>
          <a:p>
            <a:pPr marL="0" indent="0">
              <a:buNone/>
            </a:pPr>
            <a:r>
              <a:rPr lang="en-US" sz="3000" b="1" i="1" dirty="0" smtClean="0"/>
              <a:t>		What could/should be different?</a:t>
            </a:r>
          </a:p>
          <a:p>
            <a:pPr marL="0" indent="0">
              <a:buNone/>
            </a:pPr>
            <a:r>
              <a:rPr lang="en-US" sz="3000" b="1" i="1" dirty="0" smtClean="0"/>
              <a:t>			What works?</a:t>
            </a:r>
          </a:p>
          <a:p>
            <a:pPr marL="0" indent="0">
              <a:buNone/>
            </a:pPr>
            <a:r>
              <a:rPr lang="en-US" sz="3000" b="1" i="1" dirty="0" smtClean="0"/>
              <a:t>				How can we do better?</a:t>
            </a:r>
            <a:endParaRPr lang="en-US" sz="3000" b="1" i="1" dirty="0"/>
          </a:p>
        </p:txBody>
      </p:sp>
    </p:spTree>
    <p:extLst>
      <p:ext uri="{BB962C8B-B14F-4D97-AF65-F5344CB8AC3E}">
        <p14:creationId xmlns:p14="http://schemas.microsoft.com/office/powerpoint/2010/main" val="3632128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DHS Expenditure Budget – Personnel, Operating, Purchased Services</a:t>
            </a:r>
            <a:endParaRPr lang="en-US" dirty="0">
              <a:solidFill>
                <a:schemeClr val="tx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7936148"/>
              </p:ext>
            </p:extLst>
          </p:nvPr>
        </p:nvGraphicFramePr>
        <p:xfrm>
          <a:off x="1902542" y="1905000"/>
          <a:ext cx="9807677" cy="46432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3103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2016 Revenue by Source</a:t>
            </a:r>
            <a:endParaRPr lang="en-US" dirty="0">
              <a:solidFill>
                <a:schemeClr val="tx1"/>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613201273"/>
              </p:ext>
            </p:extLst>
          </p:nvPr>
        </p:nvGraphicFramePr>
        <p:xfrm>
          <a:off x="2589213" y="2133599"/>
          <a:ext cx="6850351" cy="4294909"/>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half" idx="2"/>
          </p:nvPr>
        </p:nvSpPr>
        <p:spPr>
          <a:xfrm>
            <a:off x="7550965" y="5368186"/>
            <a:ext cx="4313864" cy="958723"/>
          </a:xfrm>
        </p:spPr>
        <p:txBody>
          <a:bodyPr/>
          <a:lstStyle/>
          <a:p>
            <a:pPr marL="0" indent="0">
              <a:buNone/>
            </a:pPr>
            <a:r>
              <a:rPr lang="en-US" b="1" dirty="0" smtClean="0"/>
              <a:t>HSBG is 14% of Lehigh’s 2016 Intergovernmental Revenue, and 13.6% of Total Revenue</a:t>
            </a:r>
            <a:endParaRPr lang="en-US" b="1" dirty="0"/>
          </a:p>
        </p:txBody>
      </p:sp>
    </p:spTree>
    <p:extLst>
      <p:ext uri="{BB962C8B-B14F-4D97-AF65-F5344CB8AC3E}">
        <p14:creationId xmlns:p14="http://schemas.microsoft.com/office/powerpoint/2010/main" val="3569843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Mental Health</a:t>
            </a:r>
            <a:endParaRPr lang="en-US" sz="5400" dirty="0"/>
          </a:p>
        </p:txBody>
      </p:sp>
      <p:sp>
        <p:nvSpPr>
          <p:cNvPr id="3" name="Content Placeholder 2"/>
          <p:cNvSpPr>
            <a:spLocks noGrp="1"/>
          </p:cNvSpPr>
          <p:nvPr>
            <p:ph idx="1"/>
          </p:nvPr>
        </p:nvSpPr>
        <p:spPr>
          <a:xfrm>
            <a:off x="2589212" y="2133599"/>
            <a:ext cx="8915400" cy="4004153"/>
          </a:xfrm>
        </p:spPr>
        <p:txBody>
          <a:bodyPr>
            <a:normAutofit/>
          </a:bodyPr>
          <a:lstStyle/>
          <a:p>
            <a:pPr lvl="0"/>
            <a:r>
              <a:rPr lang="en-US" sz="1900" dirty="0"/>
              <a:t>Over 2,300 unduplicated county residents received county-funded mental health services </a:t>
            </a:r>
          </a:p>
          <a:p>
            <a:pPr lvl="0"/>
            <a:r>
              <a:rPr lang="en-US" sz="1900" dirty="0" smtClean="0"/>
              <a:t>An outreach, community-based mental health program intake program was initiated at the St Paul’s Soup Kitchen</a:t>
            </a:r>
          </a:p>
          <a:p>
            <a:pPr lvl="0"/>
            <a:r>
              <a:rPr lang="en-US" sz="1900" dirty="0" smtClean="0"/>
              <a:t>The Fairweather Lodge, an evidenced-based recovery oriented housing program, was started for eight individuals</a:t>
            </a:r>
          </a:p>
          <a:p>
            <a:pPr lvl="0"/>
            <a:r>
              <a:rPr lang="en-US" sz="1900" dirty="0" smtClean="0"/>
              <a:t>Seven individuals will be moving from Wernersville State Hospital to the community and the beds at WeSH will be closed</a:t>
            </a:r>
            <a:endParaRPr lang="en-US" sz="1900" dirty="0"/>
          </a:p>
          <a:p>
            <a:pPr lvl="0"/>
            <a:r>
              <a:rPr lang="en-US" sz="1900" dirty="0" smtClean="0"/>
              <a:t>18 </a:t>
            </a:r>
            <a:r>
              <a:rPr lang="en-US" sz="1900" dirty="0"/>
              <a:t>police officers, representing 9 departments in the County, were trained as Crisis Intervention Team (CIT) </a:t>
            </a:r>
            <a:r>
              <a:rPr lang="en-US" sz="1900" dirty="0" smtClean="0"/>
              <a:t>officers, over 50 officers trained in total</a:t>
            </a:r>
            <a:endParaRPr lang="en-US" sz="1900" dirty="0">
              <a:solidFill>
                <a:srgbClr val="FF0000"/>
              </a:solidFill>
            </a:endParaRPr>
          </a:p>
        </p:txBody>
      </p:sp>
    </p:spTree>
    <p:extLst>
      <p:ext uri="{BB962C8B-B14F-4D97-AF65-F5344CB8AC3E}">
        <p14:creationId xmlns:p14="http://schemas.microsoft.com/office/powerpoint/2010/main" val="3107867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Mental Health</a:t>
            </a:r>
            <a:endParaRPr lang="en-US" sz="5400" dirty="0"/>
          </a:p>
        </p:txBody>
      </p:sp>
      <p:sp>
        <p:nvSpPr>
          <p:cNvPr id="3" name="Content Placeholder 2"/>
          <p:cNvSpPr>
            <a:spLocks noGrp="1"/>
          </p:cNvSpPr>
          <p:nvPr>
            <p:ph idx="1"/>
          </p:nvPr>
        </p:nvSpPr>
        <p:spPr>
          <a:xfrm>
            <a:off x="2589212" y="2133599"/>
            <a:ext cx="8915400" cy="4016679"/>
          </a:xfrm>
        </p:spPr>
        <p:txBody>
          <a:bodyPr>
            <a:normAutofit/>
          </a:bodyPr>
          <a:lstStyle/>
          <a:p>
            <a:pPr lvl="0"/>
            <a:r>
              <a:rPr lang="en-US" sz="1900" dirty="0" smtClean="0"/>
              <a:t>The </a:t>
            </a:r>
            <a:r>
              <a:rPr lang="en-US" sz="1900" dirty="0"/>
              <a:t>8</a:t>
            </a:r>
            <a:r>
              <a:rPr lang="en-US" sz="1900" baseline="30000" dirty="0"/>
              <a:t>th</a:t>
            </a:r>
            <a:r>
              <a:rPr lang="en-US" sz="1900" dirty="0"/>
              <a:t> St Moderate Care CRR was converted into the region’s first Fairweather Lodge</a:t>
            </a:r>
          </a:p>
          <a:p>
            <a:pPr lvl="0"/>
            <a:r>
              <a:rPr lang="en-US" sz="1900" dirty="0"/>
              <a:t>The SPORE Unit served 227 people with a recidivism rate for new charges of 7.4%</a:t>
            </a:r>
          </a:p>
          <a:p>
            <a:pPr lvl="0"/>
            <a:r>
              <a:rPr lang="en-US" sz="1900" dirty="0"/>
              <a:t>40 people were diverted from going to Wernersville State Hospital by being effectively supported in the community</a:t>
            </a:r>
          </a:p>
          <a:p>
            <a:pPr lvl="0"/>
            <a:r>
              <a:rPr lang="en-US" sz="1900" dirty="0"/>
              <a:t>The Blended Case Management program (BCM) provided case management to 120 adults with severe and persistent mental illness. Assisting them with access to treatment to help reduce inpatient hospitalizations, reduce homelessness and improve consumer independence in the community.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621543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624110"/>
            <a:ext cx="9713913" cy="1280890"/>
          </a:xfrm>
        </p:spPr>
        <p:txBody>
          <a:bodyPr>
            <a:normAutofit/>
          </a:bodyPr>
          <a:lstStyle/>
          <a:p>
            <a:pPr algn="ctr"/>
            <a:r>
              <a:rPr lang="en-US" sz="6000" dirty="0" smtClean="0">
                <a:solidFill>
                  <a:schemeClr val="tx1"/>
                </a:solidFill>
              </a:rPr>
              <a:t>Children &amp; Youth Services</a:t>
            </a:r>
            <a:endParaRPr lang="en-US" sz="6000" dirty="0">
              <a:solidFill>
                <a:schemeClr val="tx1"/>
              </a:solidFill>
            </a:endParaRPr>
          </a:p>
        </p:txBody>
      </p:sp>
      <p:sp>
        <p:nvSpPr>
          <p:cNvPr id="3" name="Content Placeholder 2"/>
          <p:cNvSpPr>
            <a:spLocks noGrp="1"/>
          </p:cNvSpPr>
          <p:nvPr>
            <p:ph idx="1"/>
          </p:nvPr>
        </p:nvSpPr>
        <p:spPr>
          <a:xfrm>
            <a:off x="1962150" y="2924503"/>
            <a:ext cx="9542462" cy="2986719"/>
          </a:xfrm>
        </p:spPr>
        <p:txBody>
          <a:bodyPr>
            <a:normAutofit/>
          </a:bodyPr>
          <a:lstStyle/>
          <a:p>
            <a:pPr marL="0" indent="0" algn="ctr">
              <a:buNone/>
            </a:pPr>
            <a:r>
              <a:rPr lang="en-US" sz="4300" b="1" i="1" dirty="0" smtClean="0">
                <a:solidFill>
                  <a:srgbClr val="0070C0"/>
                </a:solidFill>
              </a:rPr>
              <a:t>PROTECTING CHILDREN </a:t>
            </a:r>
          </a:p>
          <a:p>
            <a:pPr marL="0" indent="0" algn="ctr">
              <a:buNone/>
            </a:pPr>
            <a:endParaRPr lang="en-US" sz="4300" b="1" i="1" dirty="0" smtClean="0">
              <a:solidFill>
                <a:schemeClr val="bg1"/>
              </a:solidFill>
            </a:endParaRPr>
          </a:p>
          <a:p>
            <a:pPr marL="0" indent="0" algn="ctr">
              <a:buNone/>
            </a:pPr>
            <a:r>
              <a:rPr lang="en-US" sz="4300" b="1" i="1" dirty="0" smtClean="0">
                <a:solidFill>
                  <a:srgbClr val="0070C0"/>
                </a:solidFill>
              </a:rPr>
              <a:t>STRENGTHENING FAMILIES </a:t>
            </a:r>
            <a:endParaRPr lang="en-US" sz="4300" b="1" i="1" dirty="0">
              <a:solidFill>
                <a:srgbClr val="0070C0"/>
              </a:solidFill>
            </a:endParaRPr>
          </a:p>
        </p:txBody>
      </p:sp>
    </p:spTree>
    <p:extLst>
      <p:ext uri="{BB962C8B-B14F-4D97-AF65-F5344CB8AC3E}">
        <p14:creationId xmlns:p14="http://schemas.microsoft.com/office/powerpoint/2010/main" val="958812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Wisp</Template>
  <TotalTime>4656</TotalTime>
  <Words>2448</Words>
  <Application>Microsoft Office PowerPoint</Application>
  <PresentationFormat>Widescreen</PresentationFormat>
  <Paragraphs>291</Paragraphs>
  <Slides>40</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MS PGothic</vt:lpstr>
      <vt:lpstr>MS PGothic</vt:lpstr>
      <vt:lpstr>Arial</vt:lpstr>
      <vt:lpstr>Calibri</vt:lpstr>
      <vt:lpstr>Century Gothic</vt:lpstr>
      <vt:lpstr>Lucida Grande</vt:lpstr>
      <vt:lpstr>Open Sans</vt:lpstr>
      <vt:lpstr>Wingdings 3</vt:lpstr>
      <vt:lpstr>ヒラギノ角ゴ Pro W6</vt:lpstr>
      <vt:lpstr>Wisp</vt:lpstr>
      <vt:lpstr>Lehigh County  Department of Human Services</vt:lpstr>
      <vt:lpstr>What Are Human Services?</vt:lpstr>
      <vt:lpstr>State Charge &amp; Partnership</vt:lpstr>
      <vt:lpstr>2016 Lehigh DHS Budget</vt:lpstr>
      <vt:lpstr>DHS Expenditure Budget – Personnel, Operating, Purchased Services</vt:lpstr>
      <vt:lpstr>2016 Revenue by Source</vt:lpstr>
      <vt:lpstr>Mental Health</vt:lpstr>
      <vt:lpstr>Mental Health</vt:lpstr>
      <vt:lpstr>Children &amp; Youth Services</vt:lpstr>
      <vt:lpstr>REFERRALS TO the OFFICE OF CHILDREN AND YOUTH SERVICES 2015</vt:lpstr>
      <vt:lpstr>Out of Home Placement by type 4/16/2016  (total placements 205) </vt:lpstr>
      <vt:lpstr>FAMILY GROUP DECISION MAKING 2015 number of conferences held in 2015 = 77 </vt:lpstr>
      <vt:lpstr>FAMILY FINDING 2015 total Family Finding cases - 231</vt:lpstr>
      <vt:lpstr>Truancy and Absenteeism Prevention </vt:lpstr>
      <vt:lpstr>School Out of Home Placement Practices for school aged children </vt:lpstr>
      <vt:lpstr>Comfort Cottage, a Family Engagement Center                     and Visit Coaching   </vt:lpstr>
      <vt:lpstr>EARLY HEAD START – SAFESTART PROGRAM</vt:lpstr>
      <vt:lpstr>Drug &amp; Alcohol</vt:lpstr>
      <vt:lpstr>Drug &amp; Alcohol</vt:lpstr>
      <vt:lpstr>HealthChoices</vt:lpstr>
      <vt:lpstr>HealthChoices</vt:lpstr>
      <vt:lpstr>Aging &amp; Adult Services</vt:lpstr>
      <vt:lpstr>PowerPoint Presentation</vt:lpstr>
      <vt:lpstr>PowerPoint Presentation</vt:lpstr>
      <vt:lpstr>PowerPoint Presentation</vt:lpstr>
      <vt:lpstr>Aging Goals, Objectives &amp; Strategies</vt:lpstr>
      <vt:lpstr>Aging Goals, Objectives &amp; Strategies</vt:lpstr>
      <vt:lpstr>Aging Goals, Objectives &amp; Strategies</vt:lpstr>
      <vt:lpstr>Aging Goals, Objectives &amp; Strategies</vt:lpstr>
      <vt:lpstr>Intellectual Disabilities /  Early Intervention</vt:lpstr>
      <vt:lpstr>Intellectual Disabilities /  Early Intervention</vt:lpstr>
      <vt:lpstr>Intellectual Disabilities /  Early Intervention</vt:lpstr>
      <vt:lpstr>Intellectual Disabilities /  Early Intervention</vt:lpstr>
      <vt:lpstr>Intellectual Disabilities /  Early Intervention</vt:lpstr>
      <vt:lpstr>Integrated Services This division includes Information &amp; Referral, Crisis Intervention, Children’s Mental Health, the Child and Adolescent Services System Program (CASSP), and the System of Care Initiative.  </vt:lpstr>
      <vt:lpstr>Integrated Services Information &amp; Referral</vt:lpstr>
      <vt:lpstr>Integrated Services    </vt:lpstr>
      <vt:lpstr>Integrated Services  Crisis Intervention  </vt:lpstr>
      <vt:lpstr>Integrated Services - Crisis Intervention  </vt:lpstr>
      <vt:lpstr>For 2016 – 2017……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Lehigh County  Department of Human Services</dc:title>
  <dc:creator>Kay Achenbach</dc:creator>
  <cp:lastModifiedBy>Melanie Hahn</cp:lastModifiedBy>
  <cp:revision>76</cp:revision>
  <cp:lastPrinted>2016-06-01T13:11:38Z</cp:lastPrinted>
  <dcterms:created xsi:type="dcterms:W3CDTF">2015-05-29T16:27:42Z</dcterms:created>
  <dcterms:modified xsi:type="dcterms:W3CDTF">2016-06-02T16:14:57Z</dcterms:modified>
  <cp:contentStatus/>
</cp:coreProperties>
</file>