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0" r:id="rId3"/>
    <p:sldId id="296" r:id="rId4"/>
    <p:sldId id="257" r:id="rId5"/>
    <p:sldId id="305" r:id="rId6"/>
    <p:sldId id="306" r:id="rId7"/>
    <p:sldId id="308" r:id="rId8"/>
    <p:sldId id="298" r:id="rId9"/>
    <p:sldId id="302" r:id="rId10"/>
    <p:sldId id="301" r:id="rId11"/>
    <p:sldId id="282" r:id="rId12"/>
    <p:sldId id="287" r:id="rId13"/>
    <p:sldId id="278" r:id="rId14"/>
    <p:sldId id="263" r:id="rId15"/>
    <p:sldId id="297" r:id="rId16"/>
    <p:sldId id="309" r:id="rId17"/>
    <p:sldId id="304" r:id="rId18"/>
    <p:sldId id="310" r:id="rId19"/>
    <p:sldId id="289" r:id="rId20"/>
    <p:sldId id="299" r:id="rId21"/>
    <p:sldId id="265" r:id="rId22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Grammes" initials="LG" lastIdx="26" clrIdx="0">
    <p:extLst>
      <p:ext uri="{19B8F6BF-5375-455C-9EA6-DF929625EA0E}">
        <p15:presenceInfo xmlns:p15="http://schemas.microsoft.com/office/powerpoint/2012/main" userId="S-1-5-21-4128779970-1068091417-628957002-38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2021 Proposed Budget
 Revenues</a:t>
            </a:r>
          </a:p>
        </c:rich>
      </c:tx>
      <c:layout>
        <c:manualLayout>
          <c:xMode val="edge"/>
          <c:yMode val="edge"/>
          <c:x val="0.28174961620363492"/>
          <c:y val="3.225805849001971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0.17887586203167677"/>
          <c:y val="0.31556818452246943"/>
          <c:w val="0.66780321825159328"/>
          <c:h val="0.5497899037013689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C6A-42A9-8BEA-0EFF95466AE4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C6A-42A9-8BEA-0EFF95466AE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C6A-42A9-8BEA-0EFF95466AE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C6A-42A9-8BEA-0EFF95466AE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C6A-42A9-8BEA-0EFF95466AE4}"/>
              </c:ext>
            </c:extLst>
          </c:dPt>
          <c:dLbls>
            <c:dLbl>
              <c:idx val="0"/>
              <c:layout>
                <c:manualLayout>
                  <c:x val="4.9438446451437086E-2"/>
                  <c:y val="-2.2060033454716094E-2"/>
                </c:manualLayout>
              </c:layout>
              <c:tx>
                <c:rich>
                  <a:bodyPr/>
                  <a:lstStyle/>
                  <a:p>
                    <a:pPr algn="ctr" rtl="0">
                      <a:defRPr sz="95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="1" dirty="0"/>
                      <a:t>Property Taxes </a:t>
                    </a:r>
                  </a:p>
                  <a:p>
                    <a:pPr algn="ctr" rtl="0">
                      <a:defRPr sz="95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="1" baseline="0" dirty="0"/>
                      <a:t>26%</a:t>
                    </a:r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6A-42A9-8BEA-0EFF95466A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6A-42A9-8BEA-0EFF95466AE4}"/>
                </c:ext>
              </c:extLst>
            </c:dLbl>
            <c:dLbl>
              <c:idx val="2"/>
              <c:layout>
                <c:manualLayout>
                  <c:x val="-3.243414830357183E-2"/>
                  <c:y val="1.8631441571469301E-2"/>
                </c:manualLayout>
              </c:layout>
              <c:tx>
                <c:rich>
                  <a:bodyPr/>
                  <a:lstStyle/>
                  <a:p>
                    <a:fld id="{A634B9FB-AE6F-4549-9757-B7E05E86F1A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C6A-42A9-8BEA-0EFF95466AE4}"/>
                </c:ext>
              </c:extLst>
            </c:dLbl>
            <c:dLbl>
              <c:idx val="3"/>
              <c:layout>
                <c:manualLayout>
                  <c:x val="7.1821579996133114E-4"/>
                  <c:y val="-6.20284069175406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6A-42A9-8BEA-0EFF95466AE4}"/>
                </c:ext>
              </c:extLst>
            </c:dLbl>
            <c:dLbl>
              <c:idx val="4"/>
              <c:layout>
                <c:manualLayout>
                  <c:x val="0.10291934205644598"/>
                  <c:y val="-5.5455581060927399E-2"/>
                </c:manualLayout>
              </c:layout>
              <c:tx>
                <c:rich>
                  <a:bodyPr/>
                  <a:lstStyle/>
                  <a:p>
                    <a:pPr>
                      <a:defRPr sz="9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Other Revenues &amp; Reserves
4%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C6A-42A9-8BEA-0EFF95466AE4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333333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'PROPOSED REV-EXP'!$A$1:$A$5</c:f>
              <c:strCache>
                <c:ptCount val="5"/>
                <c:pt idx="0">
                  <c:v>Taxes</c:v>
                </c:pt>
                <c:pt idx="1">
                  <c:v>Grants &amp; Reimbursements</c:v>
                </c:pt>
                <c:pt idx="2">
                  <c:v>Departmental Earnings</c:v>
                </c:pt>
                <c:pt idx="3">
                  <c:v>Judicial Costs &amp; Fines</c:v>
                </c:pt>
                <c:pt idx="4">
                  <c:v>Other Revenues &amp; Reserves</c:v>
                </c:pt>
              </c:strCache>
            </c:strRef>
          </c:cat>
          <c:val>
            <c:numRef>
              <c:f>'PROPOSED REV-EXP'!$B$1:$B$5</c:f>
              <c:numCache>
                <c:formatCode>_(* #,##0_);_(* \(#,##0\);_(* "-"_);_(@_)</c:formatCode>
                <c:ptCount val="5"/>
                <c:pt idx="0">
                  <c:v>113554685</c:v>
                </c:pt>
                <c:pt idx="1">
                  <c:v>300371286</c:v>
                </c:pt>
                <c:pt idx="2">
                  <c:v>24453797</c:v>
                </c:pt>
                <c:pt idx="3">
                  <c:v>4220453</c:v>
                </c:pt>
                <c:pt idx="4">
                  <c:v>25437011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6A-42A9-8BEA-0EFF95466AE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9C6A-42A9-8BEA-0EFF95466AE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C-9C6A-42A9-8BEA-0EFF95466AE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9C6A-42A9-8BEA-0EFF95466AE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9C6A-42A9-8BEA-0EFF95466AE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9C6A-42A9-8BEA-0EFF95466AE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333333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'PROPOSED REV-EXP'!$A$1:$A$5</c:f>
              <c:strCache>
                <c:ptCount val="5"/>
                <c:pt idx="0">
                  <c:v>Taxes</c:v>
                </c:pt>
                <c:pt idx="1">
                  <c:v>Grants &amp; Reimbursements</c:v>
                </c:pt>
                <c:pt idx="2">
                  <c:v>Departmental Earnings</c:v>
                </c:pt>
                <c:pt idx="3">
                  <c:v>Judicial Costs &amp; Fines</c:v>
                </c:pt>
                <c:pt idx="4">
                  <c:v>Other Revenues &amp; Reserves</c:v>
                </c:pt>
              </c:strCache>
            </c:strRef>
          </c:cat>
          <c:val>
            <c:numRef>
              <c:f>'PROPOSED REV-EXP'!$C$1:$C$5</c:f>
              <c:numCache>
                <c:formatCode>0.00%</c:formatCode>
                <c:ptCount val="5"/>
                <c:pt idx="0">
                  <c:v>0.24261891412946396</c:v>
                </c:pt>
                <c:pt idx="1">
                  <c:v>0.64176793097520068</c:v>
                </c:pt>
                <c:pt idx="2">
                  <c:v>5.2247546408872018E-2</c:v>
                </c:pt>
                <c:pt idx="3">
                  <c:v>9.0173445859537942E-3</c:v>
                </c:pt>
                <c:pt idx="4">
                  <c:v>5.4348263900509522E-2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C6A-42A9-8BEA-0EFF95466AE4}"/>
            </c:ext>
          </c:extLst>
        </c:ser>
        <c:ser>
          <c:idx val="2"/>
          <c:order val="2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9C6A-42A9-8BEA-0EFF95466AE4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9C6A-42A9-8BEA-0EFF95466AE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8-9C6A-42A9-8BEA-0EFF95466AE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9C6A-42A9-8BEA-0EFF95466AE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9C6A-42A9-8BEA-0EFF95466AE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333333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'PROPOSED REV-EXP'!$A$1:$A$5</c:f>
              <c:strCache>
                <c:ptCount val="5"/>
                <c:pt idx="0">
                  <c:v>Taxes</c:v>
                </c:pt>
                <c:pt idx="1">
                  <c:v>Grants &amp; Reimbursements</c:v>
                </c:pt>
                <c:pt idx="2">
                  <c:v>Departmental Earnings</c:v>
                </c:pt>
                <c:pt idx="3">
                  <c:v>Judicial Costs &amp; Fines</c:v>
                </c:pt>
                <c:pt idx="4">
                  <c:v>Other Revenues &amp; Reserves</c:v>
                </c:pt>
              </c:strCache>
            </c:strRef>
          </c:cat>
          <c:val>
            <c:numRef>
              <c:f>'PROPOSED REV-EXP'!$B$1:$B$5</c:f>
              <c:numCache>
                <c:formatCode>_(* #,##0_);_(* \(#,##0\);_(* "-"_);_(@_)</c:formatCode>
                <c:ptCount val="5"/>
                <c:pt idx="0">
                  <c:v>113554685</c:v>
                </c:pt>
                <c:pt idx="1">
                  <c:v>300371286</c:v>
                </c:pt>
                <c:pt idx="2">
                  <c:v>24453797</c:v>
                </c:pt>
                <c:pt idx="3">
                  <c:v>4220453</c:v>
                </c:pt>
                <c:pt idx="4">
                  <c:v>25437011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C6A-42A9-8BEA-0EFF95466AE4}"/>
            </c:ext>
          </c:extLst>
        </c:ser>
        <c:ser>
          <c:idx val="3"/>
          <c:order val="3"/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9C6A-42A9-8BEA-0EFF95466AE4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9C6A-42A9-8BEA-0EFF95466AE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9C6A-42A9-8BEA-0EFF95466AE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24-9C6A-42A9-8BEA-0EFF95466AE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9C6A-42A9-8BEA-0EFF95466AE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333333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'PROPOSED REV-EXP'!$A$1:$A$5</c:f>
              <c:strCache>
                <c:ptCount val="5"/>
                <c:pt idx="0">
                  <c:v>Taxes</c:v>
                </c:pt>
                <c:pt idx="1">
                  <c:v>Grants &amp; Reimbursements</c:v>
                </c:pt>
                <c:pt idx="2">
                  <c:v>Departmental Earnings</c:v>
                </c:pt>
                <c:pt idx="3">
                  <c:v>Judicial Costs &amp; Fines</c:v>
                </c:pt>
                <c:pt idx="4">
                  <c:v>Other Revenues &amp; Reserves</c:v>
                </c:pt>
              </c:strCache>
            </c:strRef>
          </c:cat>
          <c:val>
            <c:numRef>
              <c:f>'PROPOSED REV-EXP'!$C$1:$C$5</c:f>
              <c:numCache>
                <c:formatCode>0.00%</c:formatCode>
                <c:ptCount val="5"/>
                <c:pt idx="0">
                  <c:v>0.24261891412946396</c:v>
                </c:pt>
                <c:pt idx="1">
                  <c:v>0.64176793097520068</c:v>
                </c:pt>
                <c:pt idx="2">
                  <c:v>5.2247546408872018E-2</c:v>
                </c:pt>
                <c:pt idx="3">
                  <c:v>9.0173445859537942E-3</c:v>
                </c:pt>
                <c:pt idx="4">
                  <c:v>5.4348263900509522E-2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9C6A-42A9-8BEA-0EFF95466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2021  Proposed Budget
Expenditures</a:t>
            </a:r>
          </a:p>
        </c:rich>
      </c:tx>
      <c:layout>
        <c:manualLayout>
          <c:xMode val="edge"/>
          <c:yMode val="edge"/>
          <c:x val="0.29947483578563189"/>
          <c:y val="2.95358649789029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0.19614727806486537"/>
          <c:y val="0.31083056428210637"/>
          <c:w val="0.66549969343436466"/>
          <c:h val="0.53445979378823727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D93-4863-ACF9-CE3458C5D234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D93-4863-ACF9-CE3458C5D23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D93-4863-ACF9-CE3458C5D23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D93-4863-ACF9-CE3458C5D23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D93-4863-ACF9-CE3458C5D234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D93-4863-ACF9-CE3458C5D234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ED93-4863-ACF9-CE3458C5D234}"/>
              </c:ext>
            </c:extLst>
          </c:dPt>
          <c:dLbls>
            <c:dLbl>
              <c:idx val="0"/>
              <c:layout>
                <c:manualLayout>
                  <c:x val="-5.2710276333629243E-2"/>
                  <c:y val="-6.5433834608280894E-2"/>
                </c:manualLayout>
              </c:layout>
              <c:tx>
                <c:rich>
                  <a:bodyPr/>
                  <a:lstStyle/>
                  <a:p>
                    <a:pPr>
                      <a:defRPr sz="8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General Government
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D93-4863-ACF9-CE3458C5D234}"/>
                </c:ext>
              </c:extLst>
            </c:dLbl>
            <c:dLbl>
              <c:idx val="1"/>
              <c:layout>
                <c:manualLayout>
                  <c:x val="-9.3756744741576477E-3"/>
                  <c:y val="-6.5464723869770397E-2"/>
                </c:manualLayout>
              </c:layout>
              <c:tx>
                <c:rich>
                  <a:bodyPr/>
                  <a:lstStyle/>
                  <a:p>
                    <a:pPr>
                      <a:defRPr sz="8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Administration &amp; Gen Svcs
10%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12236398455045"/>
                      <c:h val="0.114637864373144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ED93-4863-ACF9-CE3458C5D234}"/>
                </c:ext>
              </c:extLst>
            </c:dLbl>
            <c:dLbl>
              <c:idx val="2"/>
              <c:layout>
                <c:manualLayout>
                  <c:x val="3.7441589848670222E-2"/>
                  <c:y val="-2.6509703532300439E-2"/>
                </c:manualLayout>
              </c:layout>
              <c:tx>
                <c:rich>
                  <a:bodyPr/>
                  <a:lstStyle/>
                  <a:p>
                    <a:pPr>
                      <a:defRPr sz="8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Human Services
37%
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D93-4863-ACF9-CE3458C5D234}"/>
                </c:ext>
              </c:extLst>
            </c:dLbl>
            <c:dLbl>
              <c:idx val="3"/>
              <c:layout>
                <c:manualLayout>
                  <c:x val="1.9201845644445195E-3"/>
                  <c:y val="4.3456893767643036E-2"/>
                </c:manualLayout>
              </c:layout>
              <c:tx>
                <c:rich>
                  <a:bodyPr/>
                  <a:lstStyle/>
                  <a:p>
                    <a:pPr>
                      <a:defRPr sz="8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Nursing Homes
27%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D93-4863-ACF9-CE3458C5D234}"/>
                </c:ext>
              </c:extLst>
            </c:dLbl>
            <c:dLbl>
              <c:idx val="4"/>
              <c:layout>
                <c:manualLayout>
                  <c:x val="-1.5141548109655087E-2"/>
                  <c:y val="-2.8206189987250781E-2"/>
                </c:manualLayout>
              </c:layout>
              <c:tx>
                <c:rich>
                  <a:bodyPr/>
                  <a:lstStyle/>
                  <a:p>
                    <a:fld id="{A9C9007A-F020-4ABC-A6B3-6EF18C0906E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D93-4863-ACF9-CE3458C5D234}"/>
                </c:ext>
              </c:extLst>
            </c:dLbl>
            <c:dLbl>
              <c:idx val="5"/>
              <c:layout>
                <c:manualLayout>
                  <c:x val="-4.415932206428401E-2"/>
                  <c:y val="-3.9805297492582575E-2"/>
                </c:manualLayout>
              </c:layout>
              <c:tx>
                <c:rich>
                  <a:bodyPr/>
                  <a:lstStyle/>
                  <a:p>
                    <a:fld id="{C219C325-3E31-4979-9322-3D9368C0668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D93-4863-ACF9-CE3458C5D234}"/>
                </c:ext>
              </c:extLst>
            </c:dLbl>
            <c:dLbl>
              <c:idx val="6"/>
              <c:layout>
                <c:manualLayout>
                  <c:x val="-3.8438675670652553E-2"/>
                  <c:y val="-6.7321486891479057E-2"/>
                </c:manualLayout>
              </c:layout>
              <c:tx>
                <c:rich>
                  <a:bodyPr/>
                  <a:lstStyle/>
                  <a:p>
                    <a:pPr>
                      <a:defRPr sz="85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Debt Service
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D93-4863-ACF9-CE3458C5D234}"/>
                </c:ext>
              </c:extLst>
            </c:dLbl>
            <c:dLbl>
              <c:idx val="7"/>
              <c:layout>
                <c:manualLayout>
                  <c:xMode val="edge"/>
                  <c:yMode val="edge"/>
                  <c:x val="0.29422091709729803"/>
                  <c:y val="4.2194194246439783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7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93-4863-ACF9-CE3458C5D234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0.32574458678629431"/>
                  <c:y val="0.1926868203920750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7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93-4863-ACF9-CE3458C5D234}"/>
                </c:ext>
              </c:extLst>
            </c:dLbl>
            <c:dLbl>
              <c:idx val="9"/>
              <c:layout>
                <c:manualLayout>
                  <c:xMode val="edge"/>
                  <c:yMode val="edge"/>
                  <c:x val="0.36952746135434456"/>
                  <c:y val="0.2264421757892268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7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D93-4863-ACF9-CE3458C5D234}"/>
                </c:ext>
              </c:extLst>
            </c:dLbl>
            <c:dLbl>
              <c:idx val="10"/>
              <c:layout>
                <c:manualLayout>
                  <c:xMode val="edge"/>
                  <c:yMode val="edge"/>
                  <c:x val="0.40105113104334084"/>
                  <c:y val="0.21097097123219891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7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D93-4863-ACF9-CE3458C5D234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 sz="8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333333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'PROPOSED REV-EXP'!$A$13:$A$19</c:f>
              <c:strCache>
                <c:ptCount val="7"/>
                <c:pt idx="0">
                  <c:v>General Government</c:v>
                </c:pt>
                <c:pt idx="1">
                  <c:v>Administration &amp; Gen Svcs</c:v>
                </c:pt>
                <c:pt idx="2">
                  <c:v>Human Services</c:v>
                </c:pt>
                <c:pt idx="3">
                  <c:v>Nursing Homes</c:v>
                </c:pt>
                <c:pt idx="4">
                  <c:v>Corrections</c:v>
                </c:pt>
                <c:pt idx="5">
                  <c:v>Courts</c:v>
                </c:pt>
                <c:pt idx="6">
                  <c:v>Debt Service</c:v>
                </c:pt>
              </c:strCache>
            </c:strRef>
          </c:cat>
          <c:val>
            <c:numRef>
              <c:f>'PROPOSED REV-EXP'!$B$13:$B$19</c:f>
              <c:numCache>
                <c:formatCode>#,##0_);[Red]\(#,##0\)</c:formatCode>
                <c:ptCount val="7"/>
                <c:pt idx="0">
                  <c:v>38183046</c:v>
                </c:pt>
                <c:pt idx="1">
                  <c:v>45886071</c:v>
                </c:pt>
                <c:pt idx="2">
                  <c:v>202490448</c:v>
                </c:pt>
                <c:pt idx="3">
                  <c:v>82865635</c:v>
                </c:pt>
                <c:pt idx="4">
                  <c:v>33854318</c:v>
                </c:pt>
                <c:pt idx="5">
                  <c:v>35052932</c:v>
                </c:pt>
                <c:pt idx="6">
                  <c:v>18407283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D93-4863-ACF9-CE3458C5D23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ED93-4863-ACF9-CE3458C5D23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4-ED93-4863-ACF9-CE3458C5D23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ED93-4863-ACF9-CE3458C5D234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ED93-4863-ACF9-CE3458C5D234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ED93-4863-ACF9-CE3458C5D234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ED93-4863-ACF9-CE3458C5D234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ED93-4863-ACF9-CE3458C5D23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175">
                  <a:solidFill>
                    <a:srgbClr val="333333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'PROPOSED REV-EXP'!$A$13:$A$19</c:f>
              <c:strCache>
                <c:ptCount val="7"/>
                <c:pt idx="0">
                  <c:v>General Government</c:v>
                </c:pt>
                <c:pt idx="1">
                  <c:v>Administration &amp; Gen Svcs</c:v>
                </c:pt>
                <c:pt idx="2">
                  <c:v>Human Services</c:v>
                </c:pt>
                <c:pt idx="3">
                  <c:v>Nursing Homes</c:v>
                </c:pt>
                <c:pt idx="4">
                  <c:v>Corrections</c:v>
                </c:pt>
                <c:pt idx="5">
                  <c:v>Courts</c:v>
                </c:pt>
                <c:pt idx="6">
                  <c:v>Debt Service</c:v>
                </c:pt>
              </c:strCache>
            </c:strRef>
          </c:cat>
          <c:val>
            <c:numRef>
              <c:f>'PROPOSED REV-EXP'!$C$13:$C$19</c:f>
              <c:numCache>
                <c:formatCode>0%</c:formatCode>
                <c:ptCount val="7"/>
                <c:pt idx="0">
                  <c:v>8.3599133688682173E-2</c:v>
                </c:pt>
                <c:pt idx="1">
                  <c:v>0.10046437321887211</c:v>
                </c:pt>
                <c:pt idx="2">
                  <c:v>0.44333880626058869</c:v>
                </c:pt>
                <c:pt idx="3">
                  <c:v>0.18142856645230818</c:v>
                </c:pt>
                <c:pt idx="4">
                  <c:v>7.4121683650412787E-2</c:v>
                </c:pt>
                <c:pt idx="5">
                  <c:v>7.674596595694029E-2</c:v>
                </c:pt>
                <c:pt idx="6">
                  <c:v>4.0301470772195772E-2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ED93-4863-ACF9-CE3458C5D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07FA-299E-40DC-9531-560128FFF4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9F611-9F5C-40D3-A015-4EB6343BC4A2}">
      <dgm:prSet custT="1"/>
      <dgm:spPr/>
      <dgm:t>
        <a:bodyPr/>
        <a:lstStyle/>
        <a:p>
          <a:r>
            <a:rPr lang="en-US" sz="1800" dirty="0"/>
            <a:t>2013: 3.79 County Reassessment Adjusted Rate Adjustment </a:t>
          </a:r>
        </a:p>
      </dgm:t>
    </dgm:pt>
    <dgm:pt modelId="{C159D92E-D58B-4DF7-983C-F6D2FEC3C331}" type="parTrans" cxnId="{7B71A8E8-3452-4E59-94C0-8181D75E0B1B}">
      <dgm:prSet/>
      <dgm:spPr/>
      <dgm:t>
        <a:bodyPr/>
        <a:lstStyle/>
        <a:p>
          <a:endParaRPr lang="en-US"/>
        </a:p>
      </dgm:t>
    </dgm:pt>
    <dgm:pt modelId="{4DC46905-DB84-41F3-8726-68177B5AA03B}" type="sibTrans" cxnId="{7B71A8E8-3452-4E59-94C0-8181D75E0B1B}">
      <dgm:prSet/>
      <dgm:spPr/>
      <dgm:t>
        <a:bodyPr/>
        <a:lstStyle/>
        <a:p>
          <a:endParaRPr lang="en-US"/>
        </a:p>
      </dgm:t>
    </dgm:pt>
    <dgm:pt modelId="{AE0D3FFA-7176-499C-9B5E-304F12334CF2}">
      <dgm:prSet custT="1"/>
      <dgm:spPr/>
      <dgm:t>
        <a:bodyPr/>
        <a:lstStyle/>
        <a:p>
          <a:r>
            <a:rPr lang="en-US" sz="1800" dirty="0"/>
            <a:t>2014: 3.79</a:t>
          </a:r>
        </a:p>
      </dgm:t>
    </dgm:pt>
    <dgm:pt modelId="{18D152B8-5108-41C4-984B-5512B0E5CDDB}" type="parTrans" cxnId="{BF2AFB09-4057-41D7-9A0D-F143919695F2}">
      <dgm:prSet/>
      <dgm:spPr/>
      <dgm:t>
        <a:bodyPr/>
        <a:lstStyle/>
        <a:p>
          <a:endParaRPr lang="en-US"/>
        </a:p>
      </dgm:t>
    </dgm:pt>
    <dgm:pt modelId="{178F4A1C-A44B-4E5F-BE3E-E8197658DCC2}" type="sibTrans" cxnId="{BF2AFB09-4057-41D7-9A0D-F143919695F2}">
      <dgm:prSet/>
      <dgm:spPr/>
      <dgm:t>
        <a:bodyPr/>
        <a:lstStyle/>
        <a:p>
          <a:endParaRPr lang="en-US"/>
        </a:p>
      </dgm:t>
    </dgm:pt>
    <dgm:pt modelId="{949D7927-64A4-476C-ACED-CBCFB554AD62}">
      <dgm:prSet custT="1"/>
      <dgm:spPr/>
      <dgm:t>
        <a:bodyPr/>
        <a:lstStyle/>
        <a:p>
          <a:r>
            <a:rPr lang="en-US" sz="1800" dirty="0"/>
            <a:t>2015: 3.75</a:t>
          </a:r>
        </a:p>
      </dgm:t>
    </dgm:pt>
    <dgm:pt modelId="{24D7440D-CAFD-4B57-AD11-A7A80CB3C16F}" type="parTrans" cxnId="{FAC55EB2-8A4F-45F2-A87D-35ABC8E9EB38}">
      <dgm:prSet/>
      <dgm:spPr/>
      <dgm:t>
        <a:bodyPr/>
        <a:lstStyle/>
        <a:p>
          <a:endParaRPr lang="en-US"/>
        </a:p>
      </dgm:t>
    </dgm:pt>
    <dgm:pt modelId="{68757C90-A37F-478D-A7DF-2A1693ACCFDE}" type="sibTrans" cxnId="{FAC55EB2-8A4F-45F2-A87D-35ABC8E9EB38}">
      <dgm:prSet/>
      <dgm:spPr/>
      <dgm:t>
        <a:bodyPr/>
        <a:lstStyle/>
        <a:p>
          <a:endParaRPr lang="en-US"/>
        </a:p>
      </dgm:t>
    </dgm:pt>
    <dgm:pt modelId="{410B758D-C666-4BFE-8B32-58C9C9593C62}">
      <dgm:prSet custT="1"/>
      <dgm:spPr/>
      <dgm:t>
        <a:bodyPr/>
        <a:lstStyle/>
        <a:p>
          <a:r>
            <a:rPr lang="en-US" sz="1800" dirty="0"/>
            <a:t>2016: 3.68</a:t>
          </a:r>
        </a:p>
      </dgm:t>
    </dgm:pt>
    <dgm:pt modelId="{EAB3A735-C8E5-430A-9C4D-74434FEAA087}" type="parTrans" cxnId="{7CAC48F5-95EF-4A7C-992B-0D95B488B482}">
      <dgm:prSet/>
      <dgm:spPr/>
      <dgm:t>
        <a:bodyPr/>
        <a:lstStyle/>
        <a:p>
          <a:endParaRPr lang="en-US"/>
        </a:p>
      </dgm:t>
    </dgm:pt>
    <dgm:pt modelId="{E41E1157-1DA2-4806-94F7-265D95808FC3}" type="sibTrans" cxnId="{7CAC48F5-95EF-4A7C-992B-0D95B488B482}">
      <dgm:prSet/>
      <dgm:spPr/>
      <dgm:t>
        <a:bodyPr/>
        <a:lstStyle/>
        <a:p>
          <a:endParaRPr lang="en-US"/>
        </a:p>
      </dgm:t>
    </dgm:pt>
    <dgm:pt modelId="{DF1469C1-0D1F-46D3-9720-3BB0E74DDDFE}">
      <dgm:prSet custT="1"/>
      <dgm:spPr/>
      <dgm:t>
        <a:bodyPr/>
        <a:lstStyle/>
        <a:p>
          <a:r>
            <a:rPr lang="en-US" sz="1800" dirty="0"/>
            <a:t>2017: 3.64</a:t>
          </a:r>
        </a:p>
      </dgm:t>
    </dgm:pt>
    <dgm:pt modelId="{6E04D343-DD71-46F3-97B8-85C1AA25B971}" type="parTrans" cxnId="{A175A3EF-8355-4F2D-A999-8F1D1B455BFF}">
      <dgm:prSet/>
      <dgm:spPr/>
      <dgm:t>
        <a:bodyPr/>
        <a:lstStyle/>
        <a:p>
          <a:endParaRPr lang="en-US"/>
        </a:p>
      </dgm:t>
    </dgm:pt>
    <dgm:pt modelId="{B8FDE274-CD49-47DD-8524-ADA844630689}" type="sibTrans" cxnId="{A175A3EF-8355-4F2D-A999-8F1D1B455BFF}">
      <dgm:prSet/>
      <dgm:spPr/>
      <dgm:t>
        <a:bodyPr/>
        <a:lstStyle/>
        <a:p>
          <a:endParaRPr lang="en-US"/>
        </a:p>
      </dgm:t>
    </dgm:pt>
    <dgm:pt modelId="{1333383F-773B-4EAA-A4F6-AFFBCA16855E}">
      <dgm:prSet custT="1"/>
      <dgm:spPr/>
      <dgm:t>
        <a:bodyPr/>
        <a:lstStyle/>
        <a:p>
          <a:r>
            <a:rPr lang="en-US" sz="1800" dirty="0"/>
            <a:t>2018: 3.64</a:t>
          </a:r>
        </a:p>
      </dgm:t>
    </dgm:pt>
    <dgm:pt modelId="{6202162F-E486-4F0D-8E5B-9E3D8F867FEB}" type="parTrans" cxnId="{AEB48E14-490E-4195-A6F7-8E991A8AAA5B}">
      <dgm:prSet/>
      <dgm:spPr/>
      <dgm:t>
        <a:bodyPr/>
        <a:lstStyle/>
        <a:p>
          <a:endParaRPr lang="en-US"/>
        </a:p>
      </dgm:t>
    </dgm:pt>
    <dgm:pt modelId="{5A09AEB9-F646-4305-8006-9CDCA276BDDE}" type="sibTrans" cxnId="{AEB48E14-490E-4195-A6F7-8E991A8AAA5B}">
      <dgm:prSet/>
      <dgm:spPr/>
      <dgm:t>
        <a:bodyPr/>
        <a:lstStyle/>
        <a:p>
          <a:endParaRPr lang="en-US"/>
        </a:p>
      </dgm:t>
    </dgm:pt>
    <dgm:pt modelId="{DA75C1D1-4D18-4F6E-97D9-70B1104753E1}">
      <dgm:prSet custT="1"/>
      <dgm:spPr/>
      <dgm:t>
        <a:bodyPr/>
        <a:lstStyle/>
        <a:p>
          <a:r>
            <a:rPr lang="en-US" sz="1800" dirty="0"/>
            <a:t>2019: 3.64</a:t>
          </a:r>
        </a:p>
      </dgm:t>
    </dgm:pt>
    <dgm:pt modelId="{C6D2DE0F-8C74-4834-B475-1FDA3BCEE5E0}" type="parTrans" cxnId="{3E8C1431-9774-4045-9348-E22FBA8C234B}">
      <dgm:prSet/>
      <dgm:spPr/>
      <dgm:t>
        <a:bodyPr/>
        <a:lstStyle/>
        <a:p>
          <a:endParaRPr lang="en-US"/>
        </a:p>
      </dgm:t>
    </dgm:pt>
    <dgm:pt modelId="{9E93BA0B-82F3-42E2-937B-040F826BA3BF}" type="sibTrans" cxnId="{3E8C1431-9774-4045-9348-E22FBA8C234B}">
      <dgm:prSet/>
      <dgm:spPr/>
      <dgm:t>
        <a:bodyPr/>
        <a:lstStyle/>
        <a:p>
          <a:endParaRPr lang="en-US"/>
        </a:p>
      </dgm:t>
    </dgm:pt>
    <dgm:pt modelId="{8B033A87-2786-4D38-865E-B0654B46122B}">
      <dgm:prSet custT="1"/>
      <dgm:spPr/>
      <dgm:t>
        <a:bodyPr/>
        <a:lstStyle/>
        <a:p>
          <a:r>
            <a:rPr lang="en-US" sz="1800" dirty="0"/>
            <a:t>2020: 3.78</a:t>
          </a:r>
        </a:p>
      </dgm:t>
    </dgm:pt>
    <dgm:pt modelId="{F7A3AD05-6B7F-488E-B874-8A26B014FF7D}" type="parTrans" cxnId="{1B2DDFF4-791A-4523-81D4-41AEA6846EEF}">
      <dgm:prSet/>
      <dgm:spPr/>
      <dgm:t>
        <a:bodyPr/>
        <a:lstStyle/>
        <a:p>
          <a:endParaRPr lang="en-US"/>
        </a:p>
      </dgm:t>
    </dgm:pt>
    <dgm:pt modelId="{195FF655-60A3-4CB0-85FB-6BB3A6B1C419}" type="sibTrans" cxnId="{1B2DDFF4-791A-4523-81D4-41AEA6846EEF}">
      <dgm:prSet/>
      <dgm:spPr/>
      <dgm:t>
        <a:bodyPr/>
        <a:lstStyle/>
        <a:p>
          <a:endParaRPr lang="en-US"/>
        </a:p>
      </dgm:t>
    </dgm:pt>
    <dgm:pt modelId="{2730D3B0-3EB5-483A-A534-DFB1EFF4A132}" type="pres">
      <dgm:prSet presAssocID="{95DC07FA-299E-40DC-9531-560128FFF478}" presName="linear" presStyleCnt="0">
        <dgm:presLayoutVars>
          <dgm:animLvl val="lvl"/>
          <dgm:resizeHandles val="exact"/>
        </dgm:presLayoutVars>
      </dgm:prSet>
      <dgm:spPr/>
    </dgm:pt>
    <dgm:pt modelId="{A4B3EB99-F6FC-465D-9493-889599BBAE71}" type="pres">
      <dgm:prSet presAssocID="{18D9F611-9F5C-40D3-A015-4EB6343BC4A2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675ECB5-9B8C-4555-B32C-777ED82CF9B4}" type="pres">
      <dgm:prSet presAssocID="{4DC46905-DB84-41F3-8726-68177B5AA03B}" presName="spacer" presStyleCnt="0"/>
      <dgm:spPr/>
    </dgm:pt>
    <dgm:pt modelId="{831BCCFE-AB8D-4033-82BF-8C9296100688}" type="pres">
      <dgm:prSet presAssocID="{AE0D3FFA-7176-499C-9B5E-304F12334CF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C28C405-5C6A-495D-8C9F-4B6A58AC7608}" type="pres">
      <dgm:prSet presAssocID="{178F4A1C-A44B-4E5F-BE3E-E8197658DCC2}" presName="spacer" presStyleCnt="0"/>
      <dgm:spPr/>
    </dgm:pt>
    <dgm:pt modelId="{B5A2E588-DA47-43A3-B64F-6CFF40F21020}" type="pres">
      <dgm:prSet presAssocID="{949D7927-64A4-476C-ACED-CBCFB554AD6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142F0E8-B5EE-4551-B603-872359644AE1}" type="pres">
      <dgm:prSet presAssocID="{68757C90-A37F-478D-A7DF-2A1693ACCFDE}" presName="spacer" presStyleCnt="0"/>
      <dgm:spPr/>
    </dgm:pt>
    <dgm:pt modelId="{11008603-71DC-46D9-844A-E83344AC2096}" type="pres">
      <dgm:prSet presAssocID="{410B758D-C666-4BFE-8B32-58C9C9593C6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432A482-DD18-4991-822E-9624E88D59C9}" type="pres">
      <dgm:prSet presAssocID="{E41E1157-1DA2-4806-94F7-265D95808FC3}" presName="spacer" presStyleCnt="0"/>
      <dgm:spPr/>
    </dgm:pt>
    <dgm:pt modelId="{8310D803-3CD4-4F5D-8806-0E0C5EAF5454}" type="pres">
      <dgm:prSet presAssocID="{DF1469C1-0D1F-46D3-9720-3BB0E74DDDF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8F0CDDE-CDFC-40B8-AB89-2E76C8C261CD}" type="pres">
      <dgm:prSet presAssocID="{B8FDE274-CD49-47DD-8524-ADA844630689}" presName="spacer" presStyleCnt="0"/>
      <dgm:spPr/>
    </dgm:pt>
    <dgm:pt modelId="{28A2D110-950E-48BC-8406-FB47FFB5D32A}" type="pres">
      <dgm:prSet presAssocID="{1333383F-773B-4EAA-A4F6-AFFBCA16855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7B8771A-D00C-4D95-AC17-C73F92373C15}" type="pres">
      <dgm:prSet presAssocID="{5A09AEB9-F646-4305-8006-9CDCA276BDDE}" presName="spacer" presStyleCnt="0"/>
      <dgm:spPr/>
    </dgm:pt>
    <dgm:pt modelId="{ADC16C8A-DE95-4128-85CE-63DC61C0C443}" type="pres">
      <dgm:prSet presAssocID="{DA75C1D1-4D18-4F6E-97D9-70B1104753E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14B52D8-C147-4D38-9FA8-543F0B810D45}" type="pres">
      <dgm:prSet presAssocID="{9E93BA0B-82F3-42E2-937B-040F826BA3BF}" presName="spacer" presStyleCnt="0"/>
      <dgm:spPr/>
    </dgm:pt>
    <dgm:pt modelId="{749DB4BA-4322-401A-A135-ECB9CD6B0AC2}" type="pres">
      <dgm:prSet presAssocID="{8B033A87-2786-4D38-865E-B0654B46122B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BF2AFB09-4057-41D7-9A0D-F143919695F2}" srcId="{95DC07FA-299E-40DC-9531-560128FFF478}" destId="{AE0D3FFA-7176-499C-9B5E-304F12334CF2}" srcOrd="1" destOrd="0" parTransId="{18D152B8-5108-41C4-984B-5512B0E5CDDB}" sibTransId="{178F4A1C-A44B-4E5F-BE3E-E8197658DCC2}"/>
    <dgm:cxn modelId="{93F57C0C-D510-4E6A-B739-DFB8A808D859}" type="presOf" srcId="{410B758D-C666-4BFE-8B32-58C9C9593C62}" destId="{11008603-71DC-46D9-844A-E83344AC2096}" srcOrd="0" destOrd="0" presId="urn:microsoft.com/office/officeart/2005/8/layout/vList2"/>
    <dgm:cxn modelId="{AEB48E14-490E-4195-A6F7-8E991A8AAA5B}" srcId="{95DC07FA-299E-40DC-9531-560128FFF478}" destId="{1333383F-773B-4EAA-A4F6-AFFBCA16855E}" srcOrd="5" destOrd="0" parTransId="{6202162F-E486-4F0D-8E5B-9E3D8F867FEB}" sibTransId="{5A09AEB9-F646-4305-8006-9CDCA276BDDE}"/>
    <dgm:cxn modelId="{CE4F1627-B835-4F42-9D39-C2FD1394A5A0}" type="presOf" srcId="{18D9F611-9F5C-40D3-A015-4EB6343BC4A2}" destId="{A4B3EB99-F6FC-465D-9493-889599BBAE71}" srcOrd="0" destOrd="0" presId="urn:microsoft.com/office/officeart/2005/8/layout/vList2"/>
    <dgm:cxn modelId="{3E8C1431-9774-4045-9348-E22FBA8C234B}" srcId="{95DC07FA-299E-40DC-9531-560128FFF478}" destId="{DA75C1D1-4D18-4F6E-97D9-70B1104753E1}" srcOrd="6" destOrd="0" parTransId="{C6D2DE0F-8C74-4834-B475-1FDA3BCEE5E0}" sibTransId="{9E93BA0B-82F3-42E2-937B-040F826BA3BF}"/>
    <dgm:cxn modelId="{959AB349-F608-48FB-8560-C2A6F3629241}" type="presOf" srcId="{95DC07FA-299E-40DC-9531-560128FFF478}" destId="{2730D3B0-3EB5-483A-A534-DFB1EFF4A132}" srcOrd="0" destOrd="0" presId="urn:microsoft.com/office/officeart/2005/8/layout/vList2"/>
    <dgm:cxn modelId="{1DE99B92-625A-4E1A-BCD3-B6949DC2158C}" type="presOf" srcId="{1333383F-773B-4EAA-A4F6-AFFBCA16855E}" destId="{28A2D110-950E-48BC-8406-FB47FFB5D32A}" srcOrd="0" destOrd="0" presId="urn:microsoft.com/office/officeart/2005/8/layout/vList2"/>
    <dgm:cxn modelId="{FAC55EB2-8A4F-45F2-A87D-35ABC8E9EB38}" srcId="{95DC07FA-299E-40DC-9531-560128FFF478}" destId="{949D7927-64A4-476C-ACED-CBCFB554AD62}" srcOrd="2" destOrd="0" parTransId="{24D7440D-CAFD-4B57-AD11-A7A80CB3C16F}" sibTransId="{68757C90-A37F-478D-A7DF-2A1693ACCFDE}"/>
    <dgm:cxn modelId="{63EC01D0-0203-46EB-B826-D72B5F194579}" type="presOf" srcId="{DF1469C1-0D1F-46D3-9720-3BB0E74DDDFE}" destId="{8310D803-3CD4-4F5D-8806-0E0C5EAF5454}" srcOrd="0" destOrd="0" presId="urn:microsoft.com/office/officeart/2005/8/layout/vList2"/>
    <dgm:cxn modelId="{7B71A8E8-3452-4E59-94C0-8181D75E0B1B}" srcId="{95DC07FA-299E-40DC-9531-560128FFF478}" destId="{18D9F611-9F5C-40D3-A015-4EB6343BC4A2}" srcOrd="0" destOrd="0" parTransId="{C159D92E-D58B-4DF7-983C-F6D2FEC3C331}" sibTransId="{4DC46905-DB84-41F3-8726-68177B5AA03B}"/>
    <dgm:cxn modelId="{9B392AEB-2A76-4CC1-9E85-4EEDE36C0C6C}" type="presOf" srcId="{AE0D3FFA-7176-499C-9B5E-304F12334CF2}" destId="{831BCCFE-AB8D-4033-82BF-8C9296100688}" srcOrd="0" destOrd="0" presId="urn:microsoft.com/office/officeart/2005/8/layout/vList2"/>
    <dgm:cxn modelId="{A175A3EF-8355-4F2D-A999-8F1D1B455BFF}" srcId="{95DC07FA-299E-40DC-9531-560128FFF478}" destId="{DF1469C1-0D1F-46D3-9720-3BB0E74DDDFE}" srcOrd="4" destOrd="0" parTransId="{6E04D343-DD71-46F3-97B8-85C1AA25B971}" sibTransId="{B8FDE274-CD49-47DD-8524-ADA844630689}"/>
    <dgm:cxn modelId="{ECAC21F4-D904-49A2-9343-F34AFD520D00}" type="presOf" srcId="{DA75C1D1-4D18-4F6E-97D9-70B1104753E1}" destId="{ADC16C8A-DE95-4128-85CE-63DC61C0C443}" srcOrd="0" destOrd="0" presId="urn:microsoft.com/office/officeart/2005/8/layout/vList2"/>
    <dgm:cxn modelId="{1B2DDFF4-791A-4523-81D4-41AEA6846EEF}" srcId="{95DC07FA-299E-40DC-9531-560128FFF478}" destId="{8B033A87-2786-4D38-865E-B0654B46122B}" srcOrd="7" destOrd="0" parTransId="{F7A3AD05-6B7F-488E-B874-8A26B014FF7D}" sibTransId="{195FF655-60A3-4CB0-85FB-6BB3A6B1C419}"/>
    <dgm:cxn modelId="{7CAC48F5-95EF-4A7C-992B-0D95B488B482}" srcId="{95DC07FA-299E-40DC-9531-560128FFF478}" destId="{410B758D-C666-4BFE-8B32-58C9C9593C62}" srcOrd="3" destOrd="0" parTransId="{EAB3A735-C8E5-430A-9C4D-74434FEAA087}" sibTransId="{E41E1157-1DA2-4806-94F7-265D95808FC3}"/>
    <dgm:cxn modelId="{554B6FF7-3B76-4823-B4E7-25106B32E9F4}" type="presOf" srcId="{949D7927-64A4-476C-ACED-CBCFB554AD62}" destId="{B5A2E588-DA47-43A3-B64F-6CFF40F21020}" srcOrd="0" destOrd="0" presId="urn:microsoft.com/office/officeart/2005/8/layout/vList2"/>
    <dgm:cxn modelId="{89DEFFFD-D8D7-4713-A944-B5CAD712BBC4}" type="presOf" srcId="{8B033A87-2786-4D38-865E-B0654B46122B}" destId="{749DB4BA-4322-401A-A135-ECB9CD6B0AC2}" srcOrd="0" destOrd="0" presId="urn:microsoft.com/office/officeart/2005/8/layout/vList2"/>
    <dgm:cxn modelId="{84AC8207-B90D-4C0E-A980-6F033353C2C6}" type="presParOf" srcId="{2730D3B0-3EB5-483A-A534-DFB1EFF4A132}" destId="{A4B3EB99-F6FC-465D-9493-889599BBAE71}" srcOrd="0" destOrd="0" presId="urn:microsoft.com/office/officeart/2005/8/layout/vList2"/>
    <dgm:cxn modelId="{9B32CA11-4956-40C4-8730-B25FB7733792}" type="presParOf" srcId="{2730D3B0-3EB5-483A-A534-DFB1EFF4A132}" destId="{9675ECB5-9B8C-4555-B32C-777ED82CF9B4}" srcOrd="1" destOrd="0" presId="urn:microsoft.com/office/officeart/2005/8/layout/vList2"/>
    <dgm:cxn modelId="{6DD1897F-6FCD-4DAD-880D-E38C2B30350C}" type="presParOf" srcId="{2730D3B0-3EB5-483A-A534-DFB1EFF4A132}" destId="{831BCCFE-AB8D-4033-82BF-8C9296100688}" srcOrd="2" destOrd="0" presId="urn:microsoft.com/office/officeart/2005/8/layout/vList2"/>
    <dgm:cxn modelId="{35C81145-B93F-41E6-810F-48104CDD8DCB}" type="presParOf" srcId="{2730D3B0-3EB5-483A-A534-DFB1EFF4A132}" destId="{8C28C405-5C6A-495D-8C9F-4B6A58AC7608}" srcOrd="3" destOrd="0" presId="urn:microsoft.com/office/officeart/2005/8/layout/vList2"/>
    <dgm:cxn modelId="{EE6D8E1F-D8DF-4056-9A3D-287BAB1C5950}" type="presParOf" srcId="{2730D3B0-3EB5-483A-A534-DFB1EFF4A132}" destId="{B5A2E588-DA47-43A3-B64F-6CFF40F21020}" srcOrd="4" destOrd="0" presId="urn:microsoft.com/office/officeart/2005/8/layout/vList2"/>
    <dgm:cxn modelId="{5228EC89-3C99-4ED8-9766-E07DE4D10E0E}" type="presParOf" srcId="{2730D3B0-3EB5-483A-A534-DFB1EFF4A132}" destId="{3142F0E8-B5EE-4551-B603-872359644AE1}" srcOrd="5" destOrd="0" presId="urn:microsoft.com/office/officeart/2005/8/layout/vList2"/>
    <dgm:cxn modelId="{97C853C5-CB7F-4614-8799-D0C9C20364E8}" type="presParOf" srcId="{2730D3B0-3EB5-483A-A534-DFB1EFF4A132}" destId="{11008603-71DC-46D9-844A-E83344AC2096}" srcOrd="6" destOrd="0" presId="urn:microsoft.com/office/officeart/2005/8/layout/vList2"/>
    <dgm:cxn modelId="{77BF94F6-DE8B-4CAC-8542-52BFE4190EA5}" type="presParOf" srcId="{2730D3B0-3EB5-483A-A534-DFB1EFF4A132}" destId="{2432A482-DD18-4991-822E-9624E88D59C9}" srcOrd="7" destOrd="0" presId="urn:microsoft.com/office/officeart/2005/8/layout/vList2"/>
    <dgm:cxn modelId="{8237F79C-B0CD-4C4A-B003-C28D7F64FA2F}" type="presParOf" srcId="{2730D3B0-3EB5-483A-A534-DFB1EFF4A132}" destId="{8310D803-3CD4-4F5D-8806-0E0C5EAF5454}" srcOrd="8" destOrd="0" presId="urn:microsoft.com/office/officeart/2005/8/layout/vList2"/>
    <dgm:cxn modelId="{E10AA474-7580-400E-A2C4-8B196C029D29}" type="presParOf" srcId="{2730D3B0-3EB5-483A-A534-DFB1EFF4A132}" destId="{78F0CDDE-CDFC-40B8-AB89-2E76C8C261CD}" srcOrd="9" destOrd="0" presId="urn:microsoft.com/office/officeart/2005/8/layout/vList2"/>
    <dgm:cxn modelId="{2ABDE82A-840E-45E5-B8BD-800F731BA252}" type="presParOf" srcId="{2730D3B0-3EB5-483A-A534-DFB1EFF4A132}" destId="{28A2D110-950E-48BC-8406-FB47FFB5D32A}" srcOrd="10" destOrd="0" presId="urn:microsoft.com/office/officeart/2005/8/layout/vList2"/>
    <dgm:cxn modelId="{BC22D09E-92F5-4051-8AA8-0868B48AF059}" type="presParOf" srcId="{2730D3B0-3EB5-483A-A534-DFB1EFF4A132}" destId="{67B8771A-D00C-4D95-AC17-C73F92373C15}" srcOrd="11" destOrd="0" presId="urn:microsoft.com/office/officeart/2005/8/layout/vList2"/>
    <dgm:cxn modelId="{13811C06-3B90-4E68-9B9F-44A0459ECD59}" type="presParOf" srcId="{2730D3B0-3EB5-483A-A534-DFB1EFF4A132}" destId="{ADC16C8A-DE95-4128-85CE-63DC61C0C443}" srcOrd="12" destOrd="0" presId="urn:microsoft.com/office/officeart/2005/8/layout/vList2"/>
    <dgm:cxn modelId="{239B26A1-BD6B-4BA9-8858-0909158AE9C1}" type="presParOf" srcId="{2730D3B0-3EB5-483A-A534-DFB1EFF4A132}" destId="{314B52D8-C147-4D38-9FA8-543F0B810D45}" srcOrd="13" destOrd="0" presId="urn:microsoft.com/office/officeart/2005/8/layout/vList2"/>
    <dgm:cxn modelId="{5E8BE5A7-F59A-461E-9DE5-D65BA1A477D5}" type="presParOf" srcId="{2730D3B0-3EB5-483A-A534-DFB1EFF4A132}" destId="{749DB4BA-4322-401A-A135-ECB9CD6B0AC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3EB99-F6FC-465D-9493-889599BBAE71}">
      <dsp:nvSpPr>
        <dsp:cNvPr id="0" name=""/>
        <dsp:cNvSpPr/>
      </dsp:nvSpPr>
      <dsp:spPr>
        <a:xfrm>
          <a:off x="0" y="56626"/>
          <a:ext cx="6337118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2013: 3.79 County Reassessment Adjusted Rate Adjustment </a:t>
          </a:r>
        </a:p>
      </dsp:txBody>
      <dsp:txXfrm>
        <a:off x="21932" y="78558"/>
        <a:ext cx="6293254" cy="405416"/>
      </dsp:txXfrm>
    </dsp:sp>
    <dsp:sp modelId="{831BCCFE-AB8D-4033-82BF-8C9296100688}">
      <dsp:nvSpPr>
        <dsp:cNvPr id="0" name=""/>
        <dsp:cNvSpPr/>
      </dsp:nvSpPr>
      <dsp:spPr>
        <a:xfrm>
          <a:off x="0" y="575026"/>
          <a:ext cx="6337118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2014: 3.79</a:t>
          </a:r>
        </a:p>
      </dsp:txBody>
      <dsp:txXfrm>
        <a:off x="21932" y="596958"/>
        <a:ext cx="6293254" cy="405416"/>
      </dsp:txXfrm>
    </dsp:sp>
    <dsp:sp modelId="{B5A2E588-DA47-43A3-B64F-6CFF40F21020}">
      <dsp:nvSpPr>
        <dsp:cNvPr id="0" name=""/>
        <dsp:cNvSpPr/>
      </dsp:nvSpPr>
      <dsp:spPr>
        <a:xfrm>
          <a:off x="0" y="1093426"/>
          <a:ext cx="6337118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2015: 3.75</a:t>
          </a:r>
        </a:p>
      </dsp:txBody>
      <dsp:txXfrm>
        <a:off x="21932" y="1115358"/>
        <a:ext cx="6293254" cy="405416"/>
      </dsp:txXfrm>
    </dsp:sp>
    <dsp:sp modelId="{11008603-71DC-46D9-844A-E83344AC2096}">
      <dsp:nvSpPr>
        <dsp:cNvPr id="0" name=""/>
        <dsp:cNvSpPr/>
      </dsp:nvSpPr>
      <dsp:spPr>
        <a:xfrm>
          <a:off x="0" y="1611826"/>
          <a:ext cx="6337118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2016: 3.68</a:t>
          </a:r>
        </a:p>
      </dsp:txBody>
      <dsp:txXfrm>
        <a:off x="21932" y="1633758"/>
        <a:ext cx="6293254" cy="405416"/>
      </dsp:txXfrm>
    </dsp:sp>
    <dsp:sp modelId="{8310D803-3CD4-4F5D-8806-0E0C5EAF5454}">
      <dsp:nvSpPr>
        <dsp:cNvPr id="0" name=""/>
        <dsp:cNvSpPr/>
      </dsp:nvSpPr>
      <dsp:spPr>
        <a:xfrm>
          <a:off x="0" y="2130226"/>
          <a:ext cx="6337118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2017: 3.64</a:t>
          </a:r>
        </a:p>
      </dsp:txBody>
      <dsp:txXfrm>
        <a:off x="21932" y="2152158"/>
        <a:ext cx="6293254" cy="405416"/>
      </dsp:txXfrm>
    </dsp:sp>
    <dsp:sp modelId="{28A2D110-950E-48BC-8406-FB47FFB5D32A}">
      <dsp:nvSpPr>
        <dsp:cNvPr id="0" name=""/>
        <dsp:cNvSpPr/>
      </dsp:nvSpPr>
      <dsp:spPr>
        <a:xfrm>
          <a:off x="0" y="2648627"/>
          <a:ext cx="6337118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2018: 3.64</a:t>
          </a:r>
        </a:p>
      </dsp:txBody>
      <dsp:txXfrm>
        <a:off x="21932" y="2670559"/>
        <a:ext cx="6293254" cy="405416"/>
      </dsp:txXfrm>
    </dsp:sp>
    <dsp:sp modelId="{ADC16C8A-DE95-4128-85CE-63DC61C0C443}">
      <dsp:nvSpPr>
        <dsp:cNvPr id="0" name=""/>
        <dsp:cNvSpPr/>
      </dsp:nvSpPr>
      <dsp:spPr>
        <a:xfrm>
          <a:off x="0" y="3167027"/>
          <a:ext cx="6337118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2019: 3.64</a:t>
          </a:r>
        </a:p>
      </dsp:txBody>
      <dsp:txXfrm>
        <a:off x="21932" y="3188959"/>
        <a:ext cx="6293254" cy="405416"/>
      </dsp:txXfrm>
    </dsp:sp>
    <dsp:sp modelId="{749DB4BA-4322-401A-A135-ECB9CD6B0AC2}">
      <dsp:nvSpPr>
        <dsp:cNvPr id="0" name=""/>
        <dsp:cNvSpPr/>
      </dsp:nvSpPr>
      <dsp:spPr>
        <a:xfrm>
          <a:off x="0" y="3685427"/>
          <a:ext cx="6337118" cy="44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2020: 3.78</a:t>
          </a:r>
        </a:p>
      </dsp:txBody>
      <dsp:txXfrm>
        <a:off x="21932" y="3707359"/>
        <a:ext cx="6293254" cy="405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0.03613</cdr:x>
      <cdr:y>0.77377</cdr:y>
    </cdr:from>
    <cdr:to>
      <cdr:x>0.32843</cdr:x>
      <cdr:y>0.91398</cdr:y>
    </cdr:to>
    <cdr:sp macro="" textlink="">
      <cdr:nvSpPr>
        <cdr:cNvPr id="1515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7983" y="3437414"/>
          <a:ext cx="1116248" cy="6228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5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Grants &amp; Reimbursements</a:t>
          </a:r>
        </a:p>
        <a:p xmlns:a="http://schemas.openxmlformats.org/drawingml/2006/main">
          <a:pPr algn="ctr" rtl="0">
            <a:defRPr sz="1000"/>
          </a:pPr>
          <a:r>
            <a:rPr lang="en-US" sz="95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64%</a:t>
          </a:r>
        </a:p>
        <a:p xmlns:a="http://schemas.openxmlformats.org/drawingml/2006/main">
          <a:pPr algn="ctr" rtl="0">
            <a:defRPr sz="1000"/>
          </a:pPr>
          <a:endParaRPr lang="en-US" dirty="0"/>
        </a:p>
      </cdr:txBody>
    </cdr:sp>
  </cdr:relSizeAnchor>
  <cdr:relSizeAnchor xmlns:cdr="http://schemas.openxmlformats.org/drawingml/2006/chartDrawing">
    <cdr:from>
      <cdr:x>0.19665</cdr:x>
      <cdr:y>0.74166</cdr:y>
    </cdr:from>
    <cdr:to>
      <cdr:x>0.24156</cdr:x>
      <cdr:y>0.77303</cdr:y>
    </cdr:to>
    <cdr:sp macro="" textlink="">
      <cdr:nvSpPr>
        <cdr:cNvPr id="151554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866529" y="4072636"/>
          <a:ext cx="205572" cy="1733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">
          <a:solidFill>
            <a:srgbClr xmlns:mc="http://schemas.openxmlformats.org/markup-compatibility/2006" xmlns:a14="http://schemas.microsoft.com/office/drawing/2010/main" val="333333" mc:Ignorable="a14" a14:legacySpreadsheetColorIndex="63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0.13295</cdr:x>
      <cdr:y>0.90392</cdr:y>
    </cdr:from>
    <cdr:to>
      <cdr:x>0.79895</cdr:x>
      <cdr:y>0.98431</cdr:y>
    </cdr:to>
    <cdr:sp macro="" textlink="">
      <cdr:nvSpPr>
        <cdr:cNvPr id="15155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413" y="4943412"/>
          <a:ext cx="3010323" cy="4120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Total Revenues:  $</a:t>
          </a:r>
          <a:r>
            <a:rPr lang="en-US" sz="1200" b="1" dirty="0">
              <a:solidFill>
                <a:srgbClr val="000000"/>
              </a:solidFill>
              <a:latin typeface="Arial"/>
              <a:cs typeface="Arial"/>
            </a:rPr>
            <a:t>449,374,279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0.10638</cdr:x>
      <cdr:y>0.91051</cdr:y>
    </cdr:from>
    <cdr:to>
      <cdr:x>0.93617</cdr:x>
      <cdr:y>0.9784</cdr:y>
    </cdr:to>
    <cdr:sp macro="" textlink="">
      <cdr:nvSpPr>
        <cdr:cNvPr id="150534" name="Text Box 10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1001" y="4856660"/>
          <a:ext cx="2971800" cy="362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2004" rIns="36576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Total Expenditures:  $456,739,733</a:t>
          </a:r>
          <a:endParaRPr lang="en-U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3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9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8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24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20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0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8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4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9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45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0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59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17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1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56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4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C31CFA-DFE7-471B-8713-EE9575AD9C7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C302CE-09F3-451A-AC75-E0D372EA0D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ndup.org.za/article/covid-19-worlds-unprecedented-experiment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RES countySeal">
            <a:extLst>
              <a:ext uri="{FF2B5EF4-FFF2-40B4-BE49-F238E27FC236}">
                <a16:creationId xmlns:a16="http://schemas.microsoft.com/office/drawing/2014/main" id="{011B4C4F-DFC6-46BA-AD0B-8F9BACBA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89" y="1726415"/>
            <a:ext cx="1209421" cy="120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BB6E2F-491B-49FF-8D31-9B5C53613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7444" y="1551963"/>
            <a:ext cx="5469112" cy="1968379"/>
          </a:xfrm>
        </p:spPr>
        <p:txBody>
          <a:bodyPr/>
          <a:lstStyle/>
          <a:p>
            <a:r>
              <a:rPr lang="en-US" sz="4400" dirty="0"/>
              <a:t>Lehigh County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2BF95-A5D5-4292-AF9F-5F4386CCA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40910"/>
            <a:ext cx="6858000" cy="1241822"/>
          </a:xfrm>
        </p:spPr>
        <p:txBody>
          <a:bodyPr>
            <a:normAutofit/>
          </a:bodyPr>
          <a:lstStyle/>
          <a:p>
            <a:r>
              <a:rPr lang="en-US" sz="2700" dirty="0"/>
              <a:t>2021 Budget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325791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D4B6-7747-4A41-A367-3DA203FF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Property Tax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36D5-734F-40D9-903F-D348522F1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600" b="1" dirty="0"/>
              <a:t>No property tax increase recommended for 2021. </a:t>
            </a:r>
          </a:p>
        </p:txBody>
      </p:sp>
    </p:spTree>
    <p:extLst>
      <p:ext uri="{BB962C8B-B14F-4D97-AF65-F5344CB8AC3E}">
        <p14:creationId xmlns:p14="http://schemas.microsoft.com/office/powerpoint/2010/main" val="184252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79288E3-A740-47B2-8FA2-3718EB37EEEA}"/>
              </a:ext>
            </a:extLst>
          </p:cNvPr>
          <p:cNvSpPr txBox="1"/>
          <p:nvPr/>
        </p:nvSpPr>
        <p:spPr>
          <a:xfrm>
            <a:off x="739170" y="618703"/>
            <a:ext cx="76656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/>
              </a:rPr>
              <a:t>Lehigh County Proposed 2021 Taxes in Context</a:t>
            </a:r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87A5DF-9897-4D93-A832-2FC99A473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53112"/>
              </p:ext>
            </p:extLst>
          </p:nvPr>
        </p:nvGraphicFramePr>
        <p:xfrm>
          <a:off x="604007" y="1049324"/>
          <a:ext cx="3523375" cy="5255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936">
                  <a:extLst>
                    <a:ext uri="{9D8B030D-6E8A-4147-A177-3AD203B41FA5}">
                      <a16:colId xmlns:a16="http://schemas.microsoft.com/office/drawing/2014/main" val="49727016"/>
                    </a:ext>
                  </a:extLst>
                </a:gridCol>
                <a:gridCol w="623618">
                  <a:extLst>
                    <a:ext uri="{9D8B030D-6E8A-4147-A177-3AD203B41FA5}">
                      <a16:colId xmlns:a16="http://schemas.microsoft.com/office/drawing/2014/main" val="3283931938"/>
                    </a:ext>
                  </a:extLst>
                </a:gridCol>
                <a:gridCol w="155904">
                  <a:extLst>
                    <a:ext uri="{9D8B030D-6E8A-4147-A177-3AD203B41FA5}">
                      <a16:colId xmlns:a16="http://schemas.microsoft.com/office/drawing/2014/main" val="68525234"/>
                    </a:ext>
                  </a:extLst>
                </a:gridCol>
                <a:gridCol w="623618">
                  <a:extLst>
                    <a:ext uri="{9D8B030D-6E8A-4147-A177-3AD203B41FA5}">
                      <a16:colId xmlns:a16="http://schemas.microsoft.com/office/drawing/2014/main" val="1839988293"/>
                    </a:ext>
                  </a:extLst>
                </a:gridCol>
                <a:gridCol w="785299">
                  <a:extLst>
                    <a:ext uri="{9D8B030D-6E8A-4147-A177-3AD203B41FA5}">
                      <a16:colId xmlns:a16="http://schemas.microsoft.com/office/drawing/2014/main" val="475325351"/>
                    </a:ext>
                  </a:extLst>
                </a:gridCol>
              </a:tblGrid>
              <a:tr h="2397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County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Cents / $1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914722173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ctr" fontAlgn="b"/>
                      <a:endParaRPr lang="en-US" sz="1000" b="0" i="0" u="sng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Taxes in Detail</a:t>
                      </a:r>
                      <a:endParaRPr lang="en-US" sz="1000" b="0" i="0" u="sng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sng" strike="noStrike" dirty="0">
                          <a:effectLst/>
                        </a:rPr>
                        <a:t>Co. Taxes</a:t>
                      </a:r>
                      <a:endParaRPr lang="en-US" sz="1000" b="0" i="0" u="sng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2606292763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Law &amp; Order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230301977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Corrections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28,204,318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0.2492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018877977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Courts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27,400,719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0.2421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1553485041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District Attorney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7,963,388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0.0704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069754096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Sheriff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6,494,115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0.0574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051204448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Public Defender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3,105,379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0.0274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446044439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Coroner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2,924,348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0.0258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1963796221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Emergency Management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2,346,096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0.0207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444707936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78,438,363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</a:t>
                      </a:r>
                      <a:r>
                        <a:rPr lang="en-US" sz="1000" b="1" u="none" strike="noStrike" dirty="0">
                          <a:effectLst/>
                        </a:rPr>
                        <a:t>0.6930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3106013574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1215466931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Other Elected Officials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621319726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Controller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872,442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0.0077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2645022121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Commissioners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459,020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0.0041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4102022669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County Executive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202,624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0.0018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2003062253"/>
                  </a:ext>
                </a:extLst>
              </a:tr>
              <a:tr h="325605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1,534,086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</a:t>
                      </a:r>
                      <a:r>
                        <a:rPr lang="en-US" sz="1000" b="1" u="none" strike="noStrike" dirty="0">
                          <a:effectLst/>
                        </a:rPr>
                        <a:t>0.0136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1082200345"/>
                  </a:ext>
                </a:extLst>
              </a:tr>
              <a:tr h="1985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13" marR="9113" marT="9113" marB="0" anchor="b"/>
                </a:tc>
                <a:extLst>
                  <a:ext uri="{0D108BD9-81ED-4DB2-BD59-A6C34878D82A}">
                    <a16:rowId xmlns:a16="http://schemas.microsoft.com/office/drawing/2014/main" val="10343103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747085-7CC5-47C0-91EB-AC42942ED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3616"/>
              </p:ext>
            </p:extLst>
          </p:nvPr>
        </p:nvGraphicFramePr>
        <p:xfrm>
          <a:off x="4127382" y="1049324"/>
          <a:ext cx="4386505" cy="5187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356">
                  <a:extLst>
                    <a:ext uri="{9D8B030D-6E8A-4147-A177-3AD203B41FA5}">
                      <a16:colId xmlns:a16="http://schemas.microsoft.com/office/drawing/2014/main" val="3517446047"/>
                    </a:ext>
                  </a:extLst>
                </a:gridCol>
                <a:gridCol w="855677">
                  <a:extLst>
                    <a:ext uri="{9D8B030D-6E8A-4147-A177-3AD203B41FA5}">
                      <a16:colId xmlns:a16="http://schemas.microsoft.com/office/drawing/2014/main" val="1438541565"/>
                    </a:ext>
                  </a:extLst>
                </a:gridCol>
                <a:gridCol w="72801">
                  <a:extLst>
                    <a:ext uri="{9D8B030D-6E8A-4147-A177-3AD203B41FA5}">
                      <a16:colId xmlns:a16="http://schemas.microsoft.com/office/drawing/2014/main" val="1213662524"/>
                    </a:ext>
                  </a:extLst>
                </a:gridCol>
                <a:gridCol w="917100">
                  <a:extLst>
                    <a:ext uri="{9D8B030D-6E8A-4147-A177-3AD203B41FA5}">
                      <a16:colId xmlns:a16="http://schemas.microsoft.com/office/drawing/2014/main" val="2499778591"/>
                    </a:ext>
                  </a:extLst>
                </a:gridCol>
                <a:gridCol w="829571">
                  <a:extLst>
                    <a:ext uri="{9D8B030D-6E8A-4147-A177-3AD203B41FA5}">
                      <a16:colId xmlns:a16="http://schemas.microsoft.com/office/drawing/2014/main" val="2240832987"/>
                    </a:ext>
                  </a:extLst>
                </a:gridCol>
              </a:tblGrid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Debt Service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13,994,417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0.1237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4017261885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3473912063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Quality of Life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2515967177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Voter's Registration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1,525,708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0.0135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2393835157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Parks &amp; Trails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1,297,501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0.0115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3336674003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LANTA / Joint Planning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1,254,083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0.0111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2906344532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AG Extension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416,213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0.0037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4052504806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Conservation / AG Land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250,000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0.0022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3500746207"/>
                  </a:ext>
                </a:extLst>
              </a:tr>
              <a:tr h="303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Community &amp; Economic Dev.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924,404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0.0082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1480515814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Coca Cola Park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90,801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0.0008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2185870151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Veterans Affairs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423,907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0.0037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2651174010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6,182,634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        0.0547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858531819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2788182704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Human Services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5,341,509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0.0472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2616879676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1750208130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Capital Projects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1,077,000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0.0095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3113817449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2690254944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Nursing Homes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2,500,00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0.0221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2239980813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1866305748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All Other Functions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4,106,675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0.0362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460531043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360780498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Subtotal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113,179,684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1.0000 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3297961861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3286991649"/>
                  </a:ext>
                </a:extLst>
              </a:tr>
              <a:tr h="189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Stabilization Fund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375,001 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890232525"/>
                  </a:ext>
                </a:extLst>
              </a:tr>
              <a:tr h="168243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989421744"/>
                  </a:ext>
                </a:extLst>
              </a:tr>
              <a:tr h="332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       Totals</a:t>
                      </a:r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</a:t>
                      </a:r>
                      <a:r>
                        <a:rPr lang="en-US" sz="1100" b="1" u="none" strike="noStrike" dirty="0">
                          <a:effectLst/>
                        </a:rPr>
                        <a:t>113,554,685 </a:t>
                      </a:r>
                      <a:endParaRPr lang="en-US" sz="11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1.0000 </a:t>
                      </a:r>
                      <a:endParaRPr lang="en-US" sz="11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09" marR="6309" marT="6309" marB="0" anchor="b"/>
                </a:tc>
                <a:extLst>
                  <a:ext uri="{0D108BD9-81ED-4DB2-BD59-A6C34878D82A}">
                    <a16:rowId xmlns:a16="http://schemas.microsoft.com/office/drawing/2014/main" val="1151037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08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BCE8-6EBC-4040-8B26-50EBB4D3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24" y="546221"/>
            <a:ext cx="6798734" cy="947017"/>
          </a:xfrm>
        </p:spPr>
        <p:txBody>
          <a:bodyPr>
            <a:normAutofit fontScale="90000"/>
          </a:bodyPr>
          <a:lstStyle/>
          <a:p>
            <a:r>
              <a:rPr lang="en-US" dirty="0"/>
              <a:t>Lehigh County 2021 Tax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51F0D7-32A2-45B0-9316-739C8EB7F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52531"/>
              </p:ext>
            </p:extLst>
          </p:nvPr>
        </p:nvGraphicFramePr>
        <p:xfrm>
          <a:off x="822122" y="1493240"/>
          <a:ext cx="3818870" cy="4442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AB2227-9222-4945-B33B-F4F120B48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991893"/>
              </p:ext>
            </p:extLst>
          </p:nvPr>
        </p:nvGraphicFramePr>
        <p:xfrm>
          <a:off x="4640991" y="1493239"/>
          <a:ext cx="3680887" cy="444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249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7995-2D90-4D63-B40F-1EEFB70B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5" y="630112"/>
            <a:ext cx="6798734" cy="921852"/>
          </a:xfrm>
        </p:spPr>
        <p:txBody>
          <a:bodyPr/>
          <a:lstStyle/>
          <a:p>
            <a:r>
              <a:rPr lang="en-US" dirty="0"/>
              <a:t>Historical Millage Rates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A7CBC0-5B3B-4B68-ABA6-4834314EE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954331"/>
              </p:ext>
            </p:extLst>
          </p:nvPr>
        </p:nvGraphicFramePr>
        <p:xfrm>
          <a:off x="1403441" y="1333333"/>
          <a:ext cx="6337118" cy="419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0CBC82E-5C06-4BA3-8EA8-94660C7F5C98}"/>
              </a:ext>
            </a:extLst>
          </p:cNvPr>
          <p:cNvGrpSpPr/>
          <p:nvPr/>
        </p:nvGrpSpPr>
        <p:grpSpPr>
          <a:xfrm>
            <a:off x="1403441" y="5524667"/>
            <a:ext cx="6337118" cy="449280"/>
            <a:chOff x="0" y="3685427"/>
            <a:chExt cx="6337118" cy="449280"/>
          </a:xfrm>
          <a:solidFill>
            <a:srgbClr val="0070C0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2E7DB5-75AD-4F3E-AE90-740D5CC8766D}"/>
                </a:ext>
              </a:extLst>
            </p:cNvPr>
            <p:cNvSpPr/>
            <p:nvPr/>
          </p:nvSpPr>
          <p:spPr>
            <a:xfrm>
              <a:off x="0" y="3685427"/>
              <a:ext cx="6337118" cy="4492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3EBA3C62-688E-44F2-A768-43D5E364AB12}"/>
                </a:ext>
              </a:extLst>
            </p:cNvPr>
            <p:cNvSpPr txBox="1"/>
            <p:nvPr/>
          </p:nvSpPr>
          <p:spPr>
            <a:xfrm>
              <a:off x="21932" y="3707359"/>
              <a:ext cx="6293254" cy="405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2021: 3.78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714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B0C5-0D55-4454-93B7-89D13113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/>
              <a:t>2021 County Budget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93395-B075-4761-B3F5-B2E57620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 algn="ctr"/>
            <a:r>
              <a:rPr lang="en-US" sz="2800" dirty="0"/>
              <a:t>Total County Budget: </a:t>
            </a:r>
            <a:r>
              <a:rPr lang="en-US" sz="2800" b="1" dirty="0"/>
              <a:t>$ </a:t>
            </a:r>
            <a:r>
              <a:rPr lang="en-US" sz="2800" b="1" dirty="0">
                <a:solidFill>
                  <a:schemeClr val="tx1"/>
                </a:solidFill>
              </a:rPr>
              <a:t>457</a:t>
            </a:r>
            <a:r>
              <a:rPr lang="en-US" sz="2800" b="1" dirty="0"/>
              <a:t> Million</a:t>
            </a:r>
          </a:p>
          <a:p>
            <a:pPr algn="ctr"/>
            <a:r>
              <a:rPr lang="en-US" sz="2800" dirty="0"/>
              <a:t>Total County Tax Dollars: </a:t>
            </a:r>
            <a:r>
              <a:rPr lang="en-US" sz="2800" b="1" dirty="0"/>
              <a:t>$ 114 Million  </a:t>
            </a:r>
          </a:p>
          <a:p>
            <a:pPr algn="ctr"/>
            <a:r>
              <a:rPr lang="en-US" sz="2800" dirty="0"/>
              <a:t>County Millage Rate </a:t>
            </a:r>
            <a:r>
              <a:rPr lang="en-US" sz="2800" b="1" dirty="0"/>
              <a:t>3.78 Mills</a:t>
            </a:r>
          </a:p>
          <a:p>
            <a:pPr lvl="1" algn="ctr"/>
            <a:r>
              <a:rPr lang="en-US" sz="2400" b="1" dirty="0"/>
              <a:t>No change from 2020 budget.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90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436A-9985-4C49-9B60-1408A7652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1061111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Largest County Expenses and COVID-19 Cost Containment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ADBF-21FB-4933-BA78-48740DD0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Human Labor</a:t>
            </a:r>
          </a:p>
          <a:p>
            <a:pPr lvl="1"/>
            <a:r>
              <a:rPr lang="en-US" sz="2400" dirty="0"/>
              <a:t>Full Time Non-Essential Hiring Freeze</a:t>
            </a:r>
          </a:p>
          <a:p>
            <a:pPr lvl="1"/>
            <a:r>
              <a:rPr lang="en-US" dirty="0"/>
              <a:t>Reduced costs due to Courthouse Closures</a:t>
            </a:r>
          </a:p>
          <a:p>
            <a:r>
              <a:rPr lang="en-US" b="1" dirty="0"/>
              <a:t>Medical Expenses</a:t>
            </a:r>
          </a:p>
          <a:p>
            <a:r>
              <a:rPr lang="en-US" b="1" dirty="0"/>
              <a:t>Pension Contributions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3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820D-E510-4552-98A3-6BBC2741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COVID-19 Federal and State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B6CE4-A95F-4EEB-B528-27539C3FE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Over $33.3 Million Dollars in CARES Act Funding.</a:t>
            </a:r>
          </a:p>
          <a:p>
            <a:endParaRPr lang="en-US" sz="9600" dirty="0"/>
          </a:p>
          <a:p>
            <a:r>
              <a:rPr lang="en-US" sz="9600" dirty="0"/>
              <a:t>$5 million in Federal Stimulus to Cedarbrook for increased COVID-19 expenses.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/>
              <a:t>County continues to compile additional Covid-19 Expenses for potential reimbursement.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52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E8A3-AA2A-435F-8D32-3E8C8A2B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CARES Act Block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5BD03-6CF1-480A-A46A-8F2284706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$33.3 Million Dollars in funding from the CARES ACT Block Grant.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Million for County/Municipal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overnment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 Million for Small Business Grant Pool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 Million for Drug, Alcohol, Behavioral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ealth and Human Services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 Million for Non-Profit and Community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 Million for Regional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o-Operation and Tourism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 Million for Broadband, Education and Workforce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8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6A0F-5EB7-48E3-BA0E-C4F86793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Law and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8F3F-2371-4A4A-A11C-5D18D16D1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Defender’s Office is in the process of creating a new position with the goal to hire a fulltime bilingual support staff member </a:t>
            </a:r>
          </a:p>
          <a:p>
            <a:r>
              <a:rPr lang="en-US" dirty="0"/>
              <a:t>Lehigh County DOC Community Action Partnership Board– early development stages</a:t>
            </a:r>
          </a:p>
          <a:p>
            <a:r>
              <a:rPr lang="en-US" dirty="0"/>
              <a:t>Bail payments can now be paid via credit card on the </a:t>
            </a:r>
            <a:r>
              <a:rPr lang="en-US" i="1" dirty="0"/>
              <a:t>Administrative Office of Pennsylvania Courts </a:t>
            </a:r>
            <a:r>
              <a:rPr lang="en-US" dirty="0"/>
              <a:t>website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79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8616-A07A-4D0B-BB0A-ACCDC406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030909"/>
          </a:xfrm>
        </p:spPr>
        <p:txBody>
          <a:bodyPr/>
          <a:lstStyle/>
          <a:p>
            <a:r>
              <a:rPr lang="en-US" b="1" i="1" dirty="0"/>
              <a:t>Farmland Preservation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48C5-503A-4C97-AADB-BAFEF1EC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180" y="2416029"/>
            <a:ext cx="7248087" cy="3519103"/>
          </a:xfrm>
        </p:spPr>
        <p:txBody>
          <a:bodyPr>
            <a:normAutofit fontScale="92500"/>
          </a:bodyPr>
          <a:lstStyle/>
          <a:p>
            <a:r>
              <a:rPr lang="en-US" sz="3300" dirty="0"/>
              <a:t>The 2021 Budget demonstrates a continued </a:t>
            </a:r>
            <a:r>
              <a:rPr lang="en-US" sz="3300" b="1" dirty="0"/>
              <a:t>commitment to farmland preservation </a:t>
            </a:r>
            <a:r>
              <a:rPr lang="en-US" sz="3300" dirty="0"/>
              <a:t>in Lehigh County:  </a:t>
            </a:r>
            <a:r>
              <a:rPr lang="en-US" sz="3300" b="1" dirty="0"/>
              <a:t>$</a:t>
            </a:r>
            <a:r>
              <a:rPr lang="en-US" sz="3300" b="1" dirty="0">
                <a:solidFill>
                  <a:schemeClr val="accent2"/>
                </a:solidFill>
              </a:rPr>
              <a:t>1 Million</a:t>
            </a:r>
            <a:r>
              <a:rPr lang="en-US" sz="3300" b="1" dirty="0"/>
              <a:t>.</a:t>
            </a:r>
          </a:p>
          <a:p>
            <a:r>
              <a:rPr lang="en-US" sz="3300" b="1" dirty="0"/>
              <a:t>Second year of $3 million dollar plan</a:t>
            </a:r>
          </a:p>
          <a:p>
            <a:r>
              <a:rPr lang="en-US" sz="3300" b="1" dirty="0"/>
              <a:t>Farmland preservation continues to be a top priority for my administration.</a:t>
            </a:r>
          </a:p>
          <a:p>
            <a:endParaRPr lang="en-US" sz="33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1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ide the Spiky Ball: A Virologist Explains Why the Coronavirus ...">
            <a:extLst>
              <a:ext uri="{FF2B5EF4-FFF2-40B4-BE49-F238E27FC236}">
                <a16:creationId xmlns:a16="http://schemas.microsoft.com/office/drawing/2014/main" id="{2AFCFA57-6D63-4AF3-A615-B6A48B2E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69" y="761768"/>
            <a:ext cx="1666461" cy="1158049"/>
          </a:xfrm>
          <a:prstGeom prst="rect">
            <a:avLst/>
          </a:prstGeom>
          <a:noFill/>
          <a:effectLst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6498E-836E-4C48-B0B3-1D0F26C0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99" y="1267883"/>
            <a:ext cx="6798734" cy="1303867"/>
          </a:xfrm>
        </p:spPr>
        <p:txBody>
          <a:bodyPr/>
          <a:lstStyle/>
          <a:p>
            <a:r>
              <a:rPr lang="en-US" sz="4000" b="1" i="1" dirty="0"/>
              <a:t>Relief, Recovery, Reform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3F1F4-21C4-4C6B-8262-38CDDF8A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callback to President Roosevelt’s New Deal.</a:t>
            </a:r>
          </a:p>
          <a:p>
            <a:r>
              <a:rPr lang="en-US" b="1" dirty="0"/>
              <a:t>To </a:t>
            </a:r>
            <a:r>
              <a:rPr lang="en-US" b="1" dirty="0">
                <a:solidFill>
                  <a:schemeClr val="accent2"/>
                </a:solidFill>
              </a:rPr>
              <a:t>Relieve</a:t>
            </a:r>
            <a:r>
              <a:rPr lang="en-US" b="1" dirty="0"/>
              <a:t> Lehigh County of the financial strain caused by COVID-19.</a:t>
            </a:r>
          </a:p>
          <a:p>
            <a:r>
              <a:rPr lang="en-US" b="1" dirty="0"/>
              <a:t>To </a:t>
            </a:r>
            <a:r>
              <a:rPr lang="en-US" b="1" dirty="0">
                <a:solidFill>
                  <a:schemeClr val="accent2"/>
                </a:solidFill>
              </a:rPr>
              <a:t>Recover</a:t>
            </a:r>
            <a:r>
              <a:rPr lang="en-US" b="1" dirty="0"/>
              <a:t> financially in areas of distress across the County.</a:t>
            </a:r>
          </a:p>
          <a:p>
            <a:r>
              <a:rPr lang="en-US" b="1" dirty="0"/>
              <a:t>To </a:t>
            </a:r>
            <a:r>
              <a:rPr lang="en-US" b="1" dirty="0">
                <a:solidFill>
                  <a:schemeClr val="accent2"/>
                </a:solidFill>
              </a:rPr>
              <a:t>Reform</a:t>
            </a:r>
            <a:r>
              <a:rPr lang="en-US" b="1" dirty="0"/>
              <a:t> Lehigh County’s budget for success in 2021.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6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D77C01-D024-445B-B609-112F575CE416}"/>
              </a:ext>
            </a:extLst>
          </p:cNvPr>
          <p:cNvSpPr txBox="1"/>
          <p:nvPr/>
        </p:nvSpPr>
        <p:spPr>
          <a:xfrm>
            <a:off x="1027649" y="903093"/>
            <a:ext cx="708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This Budget Will Benefit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919B1-1F5F-4694-8433-871AA385E703}"/>
              </a:ext>
            </a:extLst>
          </p:cNvPr>
          <p:cNvSpPr txBox="1"/>
          <p:nvPr/>
        </p:nvSpPr>
        <p:spPr>
          <a:xfrm>
            <a:off x="910204" y="1809761"/>
            <a:ext cx="73235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</a:t>
            </a:r>
            <a:r>
              <a:rPr lang="en-US" sz="2800" b="1" dirty="0"/>
              <a:t>ensures</a:t>
            </a:r>
            <a:r>
              <a:rPr lang="en-US" sz="2800" dirty="0"/>
              <a:t> we stay within Government Finance Officer Association (GFOA)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</a:t>
            </a:r>
            <a:r>
              <a:rPr lang="en-US" sz="2800" b="1" dirty="0"/>
              <a:t>sets the ground work </a:t>
            </a:r>
            <a:r>
              <a:rPr lang="en-US" sz="2800" dirty="0"/>
              <a:t>so that Lehigh County can continue to serve the people and promote public safety.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</a:t>
            </a:r>
            <a:r>
              <a:rPr lang="en-US" sz="2800" b="1" dirty="0"/>
              <a:t>ensures Lehigh County taxpayers </a:t>
            </a:r>
            <a:r>
              <a:rPr lang="en-US" sz="2800" dirty="0"/>
              <a:t>will not receive an increase in taxes.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still maintains the </a:t>
            </a:r>
            <a:r>
              <a:rPr lang="en-US" sz="2800" b="1" dirty="0"/>
              <a:t>stabilization</a:t>
            </a:r>
            <a:r>
              <a:rPr lang="en-US" sz="2800" dirty="0"/>
              <a:t> </a:t>
            </a:r>
            <a:r>
              <a:rPr lang="en-US" sz="2800" b="1" dirty="0"/>
              <a:t>fund</a:t>
            </a:r>
            <a:r>
              <a:rPr lang="en-US" sz="2800" dirty="0"/>
              <a:t> at $25 million.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014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5F58-C281-4F96-94BA-EF57B818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F8B42-FA4E-4D6C-8387-4F21BEE41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County Executive will now take any budget related questions.</a:t>
            </a:r>
          </a:p>
          <a:p>
            <a:r>
              <a:rPr lang="en-US" dirty="0"/>
              <a:t>Media kits and a press release will be available via email only. </a:t>
            </a:r>
          </a:p>
          <a:p>
            <a:pPr lvl="1"/>
            <a:r>
              <a:rPr lang="en-US" dirty="0"/>
              <a:t>Please see Public Information Officer, Laura Grammes. </a:t>
            </a:r>
          </a:p>
          <a:p>
            <a:pPr marL="457200" lvl="1" indent="0" algn="ctr">
              <a:buNone/>
            </a:pPr>
            <a:endParaRPr lang="en-US" i="1" dirty="0"/>
          </a:p>
          <a:p>
            <a:pPr marL="457200" lvl="1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5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0FA8-C75C-4FA9-A2CD-7881CDE3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1028886"/>
            <a:ext cx="6798734" cy="846351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i="1" dirty="0"/>
            </a:br>
            <a:r>
              <a:rPr lang="en-US" b="1" i="1" dirty="0"/>
              <a:t>Cooperation and Collaboration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902D-3C29-4883-8A6E-BE99B45D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31" y="2457974"/>
            <a:ext cx="7650760" cy="3477158"/>
          </a:xfrm>
        </p:spPr>
        <p:txBody>
          <a:bodyPr>
            <a:normAutofit/>
          </a:bodyPr>
          <a:lstStyle/>
          <a:p>
            <a:r>
              <a:rPr lang="en-US" sz="2800" b="1" dirty="0"/>
              <a:t>This administration </a:t>
            </a:r>
            <a:r>
              <a:rPr lang="en-US" sz="2800" dirty="0"/>
              <a:t>has made every effort to be </a:t>
            </a:r>
            <a:r>
              <a:rPr lang="en-US" sz="2800" b="1" dirty="0"/>
              <a:t>transparent and accessible </a:t>
            </a:r>
            <a:r>
              <a:rPr lang="en-US" sz="2800" dirty="0"/>
              <a:t>to the Board of Commissioners.</a:t>
            </a:r>
          </a:p>
          <a:p>
            <a:r>
              <a:rPr lang="en-US" sz="2800" dirty="0"/>
              <a:t>We’ve kept an </a:t>
            </a:r>
            <a:r>
              <a:rPr lang="en-US" sz="2800" b="1" dirty="0"/>
              <a:t>open-relationship</a:t>
            </a:r>
            <a:r>
              <a:rPr lang="en-US" sz="2800" dirty="0"/>
              <a:t> with the Board of Commissioners during this process. </a:t>
            </a:r>
          </a:p>
          <a:p>
            <a:r>
              <a:rPr lang="en-US" sz="2800" dirty="0"/>
              <a:t>We’ve worked to focus on the </a:t>
            </a:r>
            <a:r>
              <a:rPr lang="en-US" sz="2800" b="1" dirty="0"/>
              <a:t>needs</a:t>
            </a:r>
            <a:r>
              <a:rPr lang="en-US" sz="2800" dirty="0"/>
              <a:t> of the </a:t>
            </a:r>
            <a:r>
              <a:rPr lang="en-US" sz="2800" b="1" dirty="0"/>
              <a:t>County </a:t>
            </a:r>
            <a:r>
              <a:rPr lang="en-US" sz="2800" dirty="0"/>
              <a:t>during the height of the </a:t>
            </a:r>
            <a:r>
              <a:rPr lang="en-US" sz="2800" b="1" dirty="0"/>
              <a:t>pandemic</a:t>
            </a:r>
            <a:r>
              <a:rPr lang="en-US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109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EC2E-95CA-47E5-A45F-EDEF6757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2021 Budget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90E59-C3F8-4A8F-8BC7-3E6FEA200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50" y="2516696"/>
            <a:ext cx="7852095" cy="356532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This 2021 budget still adheres to the </a:t>
            </a:r>
            <a:r>
              <a:rPr lang="en-US" sz="2800" b="1" dirty="0"/>
              <a:t>Five-Year Fiscal Strategic Plan </a:t>
            </a:r>
            <a:r>
              <a:rPr lang="en-US" sz="2800" dirty="0"/>
              <a:t>despite the economic strain of COVID-19. </a:t>
            </a:r>
          </a:p>
          <a:p>
            <a:r>
              <a:rPr lang="en-US" sz="2800" dirty="0"/>
              <a:t>It maintains our stabilization fund at $25 Million.</a:t>
            </a:r>
          </a:p>
          <a:p>
            <a:r>
              <a:rPr lang="en-US" sz="2800" dirty="0"/>
              <a:t>It </a:t>
            </a:r>
            <a:r>
              <a:rPr lang="en-US" sz="2800" b="1" dirty="0"/>
              <a:t>prioritizes </a:t>
            </a:r>
            <a:r>
              <a:rPr lang="en-US" sz="2800" dirty="0"/>
              <a:t>the protection and security of the </a:t>
            </a:r>
            <a:r>
              <a:rPr lang="en-US" sz="2800" b="1" dirty="0"/>
              <a:t>most vulnerable</a:t>
            </a:r>
            <a:r>
              <a:rPr lang="en-US" sz="2800" dirty="0"/>
              <a:t> in our population.</a:t>
            </a:r>
          </a:p>
          <a:p>
            <a:r>
              <a:rPr lang="en-US" sz="2800" b="1" dirty="0"/>
              <a:t>It focuses on a central theme of Relief, Recovery, and Reform.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1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D74D-4E95-4F31-806C-DBAAF430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2021 Budget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E6B2-1486-4060-992D-A6F053FE5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69" y="2596153"/>
            <a:ext cx="7991061" cy="2797482"/>
          </a:xfrm>
        </p:spPr>
        <p:txBody>
          <a:bodyPr>
            <a:normAutofit fontScale="25000" lnSpcReduction="20000"/>
          </a:bodyPr>
          <a:lstStyle/>
          <a:p>
            <a:r>
              <a:rPr lang="en-US" sz="10400" dirty="0"/>
              <a:t>All budget preparations are projected over the next </a:t>
            </a:r>
            <a:r>
              <a:rPr lang="en-US" sz="10400" b="1" dirty="0"/>
              <a:t>18 months </a:t>
            </a:r>
          </a:p>
          <a:p>
            <a:r>
              <a:rPr lang="en-US" sz="10400" dirty="0"/>
              <a:t>Continue to provide all essential functions of County Government, all while </a:t>
            </a:r>
            <a:r>
              <a:rPr lang="en-US" sz="10400" b="1" dirty="0"/>
              <a:t>achieving cost containment goals</a:t>
            </a:r>
            <a:r>
              <a:rPr lang="en-US" sz="10400" dirty="0"/>
              <a:t>.</a:t>
            </a:r>
          </a:p>
          <a:p>
            <a:r>
              <a:rPr lang="en-US" sz="10400" b="1" dirty="0"/>
              <a:t>Continued Financial Commitment</a:t>
            </a:r>
            <a:r>
              <a:rPr lang="en-US" sz="10400" dirty="0"/>
              <a:t> to Cedarbrook Senior Care and Rehabilitation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9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E443-B092-49BF-91C5-8F61EAE7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/>
              <a:t>The Coronavirus/COVID-19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908C6D5-9AB9-4CB2-A4E2-B4AD62CF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0666" y="2478585"/>
            <a:ext cx="5822668" cy="27223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89FB3-F6C5-4ABF-A06A-6A4E3E1C1AE5}"/>
              </a:ext>
            </a:extLst>
          </p:cNvPr>
          <p:cNvSpPr txBox="1"/>
          <p:nvPr/>
        </p:nvSpPr>
        <p:spPr>
          <a:xfrm>
            <a:off x="1660665" y="5471869"/>
            <a:ext cx="5499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groundup.org.za/article/covid-19-worlds-unprecedented-experimen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0317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3E537-A5FB-46F3-AE0F-B95320F8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261" y="915337"/>
            <a:ext cx="7233478" cy="1303867"/>
          </a:xfrm>
        </p:spPr>
        <p:txBody>
          <a:bodyPr>
            <a:normAutofit fontScale="90000"/>
          </a:bodyPr>
          <a:lstStyle/>
          <a:p>
            <a:r>
              <a:rPr lang="en-US" sz="4000" b="1" i="1" dirty="0"/>
              <a:t>Covid-19 Impact on Lehigh County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92E2-BC6B-4F8B-8E63-3D60853B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2397370"/>
            <a:ext cx="6798736" cy="3444997"/>
          </a:xfrm>
        </p:spPr>
        <p:txBody>
          <a:bodyPr>
            <a:normAutofit fontScale="92500"/>
          </a:bodyPr>
          <a:lstStyle/>
          <a:p>
            <a:r>
              <a:rPr lang="en-US" dirty="0"/>
              <a:t>The Government Center and the Courthouse were closed to visitors to reduce the spread of Covid-19.</a:t>
            </a:r>
          </a:p>
          <a:p>
            <a:r>
              <a:rPr lang="en-US" dirty="0"/>
              <a:t>The majority of Government Center and Courthouse staff were able to work remotely from home. </a:t>
            </a:r>
          </a:p>
          <a:p>
            <a:r>
              <a:rPr lang="en-US" dirty="0"/>
              <a:t>Staggered workdays were instituted for departments that could not work remotely.</a:t>
            </a:r>
          </a:p>
          <a:p>
            <a:r>
              <a:rPr lang="en-US" dirty="0"/>
              <a:t>Masks, temperature checks and frequent sanitization to all surfaces in all County buildings.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6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9F85-FA96-459D-99E2-7CB46107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Ensuring a Balanced Budget during COVID-19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FDC56-51B2-47D6-84AE-71A6A1F4D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My administration made </a:t>
            </a:r>
            <a:r>
              <a:rPr lang="en-US" sz="3200" b="1" dirty="0"/>
              <a:t>substantial </a:t>
            </a:r>
            <a:r>
              <a:rPr lang="en-US" sz="3200" dirty="0"/>
              <a:t>adjustments this year compared to the 2020 budget. </a:t>
            </a:r>
          </a:p>
          <a:p>
            <a:r>
              <a:rPr lang="en-US" sz="3200" dirty="0"/>
              <a:t>A </a:t>
            </a:r>
            <a:r>
              <a:rPr lang="en-US" sz="3200" b="1" dirty="0"/>
              <a:t>non-essential</a:t>
            </a:r>
            <a:r>
              <a:rPr lang="en-US" sz="3200" dirty="0"/>
              <a:t> </a:t>
            </a:r>
            <a:r>
              <a:rPr lang="en-US" sz="3200" b="1" dirty="0"/>
              <a:t>hiring freeze </a:t>
            </a:r>
            <a:r>
              <a:rPr lang="en-US" sz="3200" dirty="0"/>
              <a:t>was implemented. </a:t>
            </a:r>
          </a:p>
          <a:p>
            <a:r>
              <a:rPr lang="en-US" sz="3200" dirty="0"/>
              <a:t>We came in at only a </a:t>
            </a:r>
            <a:r>
              <a:rPr lang="en-US" sz="3200" b="1" dirty="0"/>
              <a:t>2% margin of error </a:t>
            </a:r>
            <a:r>
              <a:rPr lang="en-US" sz="3200" dirty="0"/>
              <a:t>in budget spending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92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A2F5-DB11-4579-BF1D-FD13C24E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Ensuring a Balanced Budget during COVID-19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AA162-E60E-4D60-8893-CBA92E919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Maintain the Millage Rate at 3.78</a:t>
            </a:r>
          </a:p>
          <a:p>
            <a:r>
              <a:rPr lang="en-US" sz="2800" dirty="0"/>
              <a:t>The majority of the Lehigh County Budget is derived mainly from the </a:t>
            </a:r>
            <a:r>
              <a:rPr lang="en-US" sz="2800" b="1" dirty="0"/>
              <a:t>Federal</a:t>
            </a:r>
            <a:r>
              <a:rPr lang="en-US" sz="2800" dirty="0"/>
              <a:t> and </a:t>
            </a:r>
            <a:r>
              <a:rPr lang="en-US" sz="2800" b="1" dirty="0"/>
              <a:t>State Government Pass Thru Funds </a:t>
            </a:r>
            <a:r>
              <a:rPr lang="en-US" sz="2800" dirty="0"/>
              <a:t>of $300 Million.</a:t>
            </a:r>
          </a:p>
          <a:p>
            <a:r>
              <a:rPr lang="en-US" sz="2800" b="1" dirty="0"/>
              <a:t>$114 million </a:t>
            </a:r>
            <a:r>
              <a:rPr lang="en-US" sz="2800" dirty="0"/>
              <a:t>of the Lehigh County Budget is derived from the </a:t>
            </a:r>
            <a:r>
              <a:rPr lang="en-US" sz="2800" b="1" dirty="0"/>
              <a:t>County Property Tax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955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9778</TotalTime>
  <Words>1108</Words>
  <Application>Microsoft Office PowerPoint</Application>
  <PresentationFormat>On-screen Show (4:3)</PresentationFormat>
  <Paragraphs>232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Garamond</vt:lpstr>
      <vt:lpstr>Symbol</vt:lpstr>
      <vt:lpstr>Times New Roman</vt:lpstr>
      <vt:lpstr>Organic</vt:lpstr>
      <vt:lpstr>Lehigh County  </vt:lpstr>
      <vt:lpstr>Relief, Recovery, Reform</vt:lpstr>
      <vt:lpstr> Cooperation and Collaboration </vt:lpstr>
      <vt:lpstr>2021 Budget Objectives </vt:lpstr>
      <vt:lpstr>2021 Budget Objectives</vt:lpstr>
      <vt:lpstr>The Coronavirus/COVID-19</vt:lpstr>
      <vt:lpstr>Covid-19 Impact on Lehigh County</vt:lpstr>
      <vt:lpstr>Ensuring a Balanced Budget during COVID-19 </vt:lpstr>
      <vt:lpstr>Ensuring a Balanced Budget during COVID-19 </vt:lpstr>
      <vt:lpstr>2021 Property Tax Proposal</vt:lpstr>
      <vt:lpstr>PowerPoint Presentation</vt:lpstr>
      <vt:lpstr>Lehigh County 2021 Tax Breakdown</vt:lpstr>
      <vt:lpstr>Historical Millage Rates </vt:lpstr>
      <vt:lpstr>2021 County Budget Highlights</vt:lpstr>
      <vt:lpstr>Largest County Expenses and COVID-19 Cost Containment  </vt:lpstr>
      <vt:lpstr>COVID-19 Federal and State Assistance</vt:lpstr>
      <vt:lpstr>CARES Act Block Grant</vt:lpstr>
      <vt:lpstr>Law and Order</vt:lpstr>
      <vt:lpstr>Farmland Preservation</vt:lpstr>
      <vt:lpstr>PowerPoint Presentation</vt:lpstr>
      <vt:lpstr>Q &amp; A Session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Siegel</dc:creator>
  <cp:lastModifiedBy>Jill Orosky</cp:lastModifiedBy>
  <cp:revision>327</cp:revision>
  <cp:lastPrinted>2020-08-26T14:25:27Z</cp:lastPrinted>
  <dcterms:created xsi:type="dcterms:W3CDTF">2018-07-27T14:20:43Z</dcterms:created>
  <dcterms:modified xsi:type="dcterms:W3CDTF">2020-08-27T13:28:32Z</dcterms:modified>
</cp:coreProperties>
</file>