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4621" r:id="rId1"/>
  </p:sldMasterIdLst>
  <p:notesMasterIdLst>
    <p:notesMasterId r:id="rId23"/>
  </p:notesMasterIdLst>
  <p:handoutMasterIdLst>
    <p:handoutMasterId r:id="rId24"/>
  </p:handoutMasterIdLst>
  <p:sldIdLst>
    <p:sldId id="317" r:id="rId2"/>
    <p:sldId id="284" r:id="rId3"/>
    <p:sldId id="264" r:id="rId4"/>
    <p:sldId id="256" r:id="rId5"/>
    <p:sldId id="290" r:id="rId6"/>
    <p:sldId id="318" r:id="rId7"/>
    <p:sldId id="285" r:id="rId8"/>
    <p:sldId id="313" r:id="rId9"/>
    <p:sldId id="294" r:id="rId10"/>
    <p:sldId id="299" r:id="rId11"/>
    <p:sldId id="278" r:id="rId12"/>
    <p:sldId id="310" r:id="rId13"/>
    <p:sldId id="297" r:id="rId14"/>
    <p:sldId id="300" r:id="rId15"/>
    <p:sldId id="314" r:id="rId16"/>
    <p:sldId id="301" r:id="rId17"/>
    <p:sldId id="286" r:id="rId18"/>
    <p:sldId id="315" r:id="rId19"/>
    <p:sldId id="280" r:id="rId20"/>
    <p:sldId id="298" r:id="rId21"/>
    <p:sldId id="304" r:id="rId22"/>
  </p:sldIdLst>
  <p:sldSz cx="6858000" cy="9144000" type="letter"/>
  <p:notesSz cx="6858000" cy="91440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99CC00"/>
    <a:srgbClr val="FF0000"/>
    <a:srgbClr val="CCCC00"/>
    <a:srgbClr val="FF9900"/>
    <a:srgbClr val="6633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242" y="84"/>
      </p:cViewPr>
      <p:guideLst>
        <p:guide orient="horz" pos="2880"/>
        <p:guide pos="216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1122"/>
    </p:cViewPr>
  </p:sorterViewPr>
  <p:notesViewPr>
    <p:cSldViewPr snapToGrid="0">
      <p:cViewPr varScale="1">
        <p:scale>
          <a:sx n="27" d="100"/>
          <a:sy n="27" d="100"/>
        </p:scale>
        <p:origin x="-1302" y="-102"/>
      </p:cViewPr>
      <p:guideLst>
        <p:guide orient="horz" pos="2881"/>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J:\Controller's%20Office\Controller%20Time%20Reports\2015%20Timesheets\Annual%2015%20chart.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9.0421919362562692E-2"/>
          <c:y val="8.2210224488754452E-2"/>
          <c:w val="0.86922816466123554"/>
          <c:h val="0.85994649055964778"/>
        </c:manualLayout>
      </c:layout>
      <c:pie3DChart>
        <c:varyColors val="1"/>
        <c:ser>
          <c:idx val="0"/>
          <c:order val="0"/>
          <c:dPt>
            <c:idx val="13"/>
            <c:bubble3D val="0"/>
            <c:spPr>
              <a:ln>
                <a:solidFill>
                  <a:schemeClr val="accent1"/>
                </a:solidFill>
              </a:ln>
            </c:spPr>
          </c:dPt>
          <c:dLbls>
            <c:dLbl>
              <c:idx val="0"/>
              <c:layout>
                <c:manualLayout>
                  <c:x val="-0.12343856414870007"/>
                  <c:y val="-5.8499566232182616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7.3470721577318793E-2"/>
                  <c:y val="-0.11109501721450078"/>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2"/>
              <c:layout>
                <c:manualLayout>
                  <c:x val="2.6076578904474117E-2"/>
                  <c:y val="-8.9303604090654964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1.0029453424797738E-2"/>
                  <c:y val="-0.11497321996920463"/>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4"/>
              <c:layout>
                <c:manualLayout>
                  <c:x val="-9.1547587308366367E-3"/>
                  <c:y val="0.22103395974189569"/>
                </c:manualLayout>
              </c:layout>
              <c:tx>
                <c:rich>
                  <a:bodyPr wrap="square" lIns="38100" tIns="19050" rIns="38100" bIns="19050" anchor="ctr">
                    <a:spAutoFit/>
                  </a:bodyPr>
                  <a:lstStyle/>
                  <a:p>
                    <a:pPr>
                      <a:defRPr/>
                    </a:pPr>
                    <a:r>
                      <a:rPr lang="en-US" dirty="0" smtClean="0"/>
                      <a:t>Pension </a:t>
                    </a:r>
                    <a:r>
                      <a:rPr lang="en-US" dirty="0" err="1" smtClean="0"/>
                      <a:t>Pymts</a:t>
                    </a:r>
                    <a:r>
                      <a:rPr lang="en-US" dirty="0"/>
                      <a:t>
</a:t>
                    </a:r>
                    <a:r>
                      <a:rPr lang="en-US" dirty="0" smtClean="0"/>
                      <a:t>4.0%</a:t>
                    </a:r>
                    <a:endParaRPr lang="en-US" dirty="0"/>
                  </a:p>
                </c:rich>
              </c:tx>
              <c:numFmt formatCode="General" sourceLinked="0"/>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extLst>
            </c:dLbl>
            <c:dLbl>
              <c:idx val="5"/>
              <c:layout>
                <c:manualLayout>
                  <c:x val="-0.22911362375682168"/>
                  <c:y val="0.15439160658314127"/>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6"/>
              <c:layout>
                <c:manualLayout>
                  <c:x val="-0.12436522246749201"/>
                  <c:y val="9.9137145450924766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7"/>
              <c:layout>
                <c:manualLayout>
                  <c:x val="-0.12837692486533681"/>
                  <c:y val="6.6624415391870181E-2"/>
                </c:manualLayout>
              </c:layout>
              <c:numFmt formatCode="0.0%" sourceLinked="0"/>
              <c:spPr>
                <a:noFill/>
                <a:ln>
                  <a:noFill/>
                </a:ln>
                <a:effectLst/>
              </c:spPr>
              <c:txPr>
                <a:bodyPr wrap="square" lIns="38100" tIns="19050" rIns="38100" bIns="19050" anchor="ctr">
                  <a:noAutofit/>
                </a:bodyPr>
                <a:lstStyle/>
                <a:p>
                  <a:pPr>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2986136294428108"/>
                      <c:h val="9.6216071241519832E-2"/>
                    </c:manualLayout>
                  </c15:layout>
                </c:ext>
              </c:extLst>
            </c:dLbl>
            <c:dLbl>
              <c:idx val="8"/>
              <c:layout>
                <c:manualLayout>
                  <c:x val="-0.11344464815729721"/>
                  <c:y val="1.4929018242037365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9"/>
              <c:layout>
                <c:manualLayout>
                  <c:x val="-1.0944897709051715E-2"/>
                  <c:y val="5.4200641308739292E-2"/>
                </c:manualLayout>
              </c:layout>
              <c:tx>
                <c:rich>
                  <a:bodyPr/>
                  <a:lstStyle/>
                  <a:p>
                    <a:r>
                      <a:rPr lang="en-US" baseline="0" dirty="0" smtClean="0"/>
                      <a:t>Row Offices</a:t>
                    </a:r>
                    <a:r>
                      <a:rPr lang="en-US" baseline="0" dirty="0"/>
                      <a:t>
</a:t>
                    </a:r>
                    <a:fld id="{BAF1E703-F57A-4D91-B77F-F6B984A99F3B}" type="PERCENTAGE">
                      <a:rPr lang="en-US" baseline="0" dirty="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Lst>
            </c:dLbl>
            <c:dLbl>
              <c:idx val="10"/>
              <c:layout>
                <c:manualLayout>
                  <c:x val="2.0058906849595472E-3"/>
                  <c:y val="-9.2419979334157784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1"/>
              <c:layout>
                <c:manualLayout>
                  <c:x val="-3.4151947324994728E-2"/>
                  <c:y val="1.24486183698848E-2"/>
                </c:manualLayout>
              </c:layout>
              <c:numFmt formatCode="0.0%" sourceLinked="0"/>
              <c:spPr>
                <a:noFill/>
                <a:ln>
                  <a:noFill/>
                </a:ln>
                <a:effectLst/>
              </c:spPr>
              <c:txPr>
                <a:bodyPr wrap="square" lIns="38100" tIns="19050" rIns="38100" bIns="19050" anchor="ctr">
                  <a:noAutofit/>
                </a:bodyPr>
                <a:lstStyle/>
                <a:p>
                  <a:pPr>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0129747959045714"/>
                      <c:h val="0.15956420627012244"/>
                    </c:manualLayout>
                  </c15:layout>
                </c:ext>
              </c:extLst>
            </c:dLbl>
            <c:dLbl>
              <c:idx val="12"/>
              <c:layout>
                <c:manualLayout>
                  <c:x val="3.8480038480038481E-3"/>
                  <c:y val="-6.4516129032258063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3"/>
              <c:layout>
                <c:manualLayout>
                  <c:x val="-2.4404444557279109E-2"/>
                  <c:y val="-8.9984550881235817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4"/>
              <c:layout>
                <c:manualLayout>
                  <c:x val="1.0178852338979215E-2"/>
                  <c:y val="-8.2333582607541228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5"/>
              <c:layout>
                <c:manualLayout>
                  <c:x val="0"/>
                  <c:y val="-0.1021067581095367"/>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6"/>
              <c:layout>
                <c:manualLayout>
                  <c:x val="-1.8053016164635925E-2"/>
                  <c:y val="-6.8221068492341261E-2"/>
                </c:manualLayout>
              </c:layout>
              <c:dLblPos val="bestFit"/>
              <c:showLegendKey val="0"/>
              <c:showVal val="0"/>
              <c:showCatName val="1"/>
              <c:showSerName val="0"/>
              <c:showPercent val="1"/>
              <c:showBubbleSize val="0"/>
              <c:extLst>
                <c:ext xmlns:c15="http://schemas.microsoft.com/office/drawing/2012/chart" uri="{CE6537A1-D6FC-4f65-9D91-7224C49458BB}"/>
              </c:extLst>
            </c:dLbl>
            <c:numFmt formatCode="0.0%" sourceLinked="0"/>
            <c:spPr>
              <a:noFill/>
              <a:ln>
                <a:noFill/>
              </a:ln>
              <a:effectLst/>
            </c:sp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Sheet1!$A$1:$A$12</c:f>
              <c:strCache>
                <c:ptCount val="12"/>
                <c:pt idx="0">
                  <c:v>Corrections</c:v>
                </c:pt>
                <c:pt idx="1">
                  <c:v>Human Services</c:v>
                </c:pt>
                <c:pt idx="2">
                  <c:v>Payroll Pymts</c:v>
                </c:pt>
                <c:pt idx="3">
                  <c:v>Vendor Pymts</c:v>
                </c:pt>
                <c:pt idx="4">
                  <c:v>Pension Pymts</c:v>
                </c:pt>
                <c:pt idx="5">
                  <c:v>Administration</c:v>
                </c:pt>
                <c:pt idx="6">
                  <c:v>External Audit Assist</c:v>
                </c:pt>
                <c:pt idx="7">
                  <c:v>Nursing Homes</c:v>
                </c:pt>
                <c:pt idx="8">
                  <c:v>Courts</c:v>
                </c:pt>
                <c:pt idx="9">
                  <c:v>Row Offices</c:v>
                </c:pt>
                <c:pt idx="10">
                  <c:v>District Courts</c:v>
                </c:pt>
                <c:pt idx="11">
                  <c:v>Fiscal</c:v>
                </c:pt>
              </c:strCache>
            </c:strRef>
          </c:cat>
          <c:val>
            <c:numRef>
              <c:f>Sheet1!$B$1:$B$12</c:f>
              <c:numCache>
                <c:formatCode>General</c:formatCode>
                <c:ptCount val="12"/>
                <c:pt idx="0">
                  <c:v>223</c:v>
                </c:pt>
                <c:pt idx="1">
                  <c:v>188</c:v>
                </c:pt>
                <c:pt idx="2">
                  <c:v>829</c:v>
                </c:pt>
                <c:pt idx="3">
                  <c:v>1346</c:v>
                </c:pt>
                <c:pt idx="4">
                  <c:v>385</c:v>
                </c:pt>
                <c:pt idx="5">
                  <c:v>1784</c:v>
                </c:pt>
                <c:pt idx="6">
                  <c:v>351</c:v>
                </c:pt>
                <c:pt idx="7">
                  <c:v>339</c:v>
                </c:pt>
                <c:pt idx="8">
                  <c:v>569</c:v>
                </c:pt>
                <c:pt idx="9">
                  <c:v>1209</c:v>
                </c:pt>
                <c:pt idx="10">
                  <c:v>697</c:v>
                </c:pt>
                <c:pt idx="11">
                  <c:v>1814</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2">
    <c:autoUpdate val="1"/>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2.e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wmf"/><Relationship Id="rId1"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2203" tIns="46102" rIns="92203" bIns="46102" numCol="1" anchor="t" anchorCtr="0" compatLnSpc="1">
            <a:prstTxWarp prst="textNoShape">
              <a:avLst/>
            </a:prstTxWarp>
          </a:bodyPr>
          <a:lstStyle>
            <a:lvl1pPr defTabSz="923048">
              <a:defRPr>
                <a:latin typeface="Arial" charset="0"/>
              </a:defRPr>
            </a:lvl1pPr>
          </a:lstStyle>
          <a:p>
            <a:pPr>
              <a:defRPr/>
            </a:pPr>
            <a:endParaRPr lang="en-US"/>
          </a:p>
        </p:txBody>
      </p:sp>
      <p:sp>
        <p:nvSpPr>
          <p:cNvPr id="90115"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2203" tIns="46102" rIns="92203" bIns="46102" numCol="1" anchor="t" anchorCtr="0" compatLnSpc="1">
            <a:prstTxWarp prst="textNoShape">
              <a:avLst/>
            </a:prstTxWarp>
          </a:bodyPr>
          <a:lstStyle>
            <a:lvl1pPr algn="r" defTabSz="923048">
              <a:defRPr>
                <a:latin typeface="Arial" charset="0"/>
              </a:defRPr>
            </a:lvl1pPr>
          </a:lstStyle>
          <a:p>
            <a:pPr>
              <a:defRPr/>
            </a:pPr>
            <a:endParaRPr lang="en-US"/>
          </a:p>
        </p:txBody>
      </p:sp>
      <p:sp>
        <p:nvSpPr>
          <p:cNvPr id="90116" name="Rectangle 4"/>
          <p:cNvSpPr>
            <a:spLocks noGrp="1" noChangeArrowheads="1"/>
          </p:cNvSpPr>
          <p:nvPr>
            <p:ph type="ftr" sz="quarter" idx="2"/>
          </p:nvPr>
        </p:nvSpPr>
        <p:spPr bwMode="auto">
          <a:xfrm>
            <a:off x="0" y="8686804"/>
            <a:ext cx="2971800" cy="457200"/>
          </a:xfrm>
          <a:prstGeom prst="rect">
            <a:avLst/>
          </a:prstGeom>
          <a:noFill/>
          <a:ln w="12700">
            <a:noFill/>
            <a:miter lim="800000"/>
            <a:headEnd type="none" w="sm" len="sm"/>
            <a:tailEnd type="none" w="sm" len="sm"/>
          </a:ln>
          <a:effectLst/>
        </p:spPr>
        <p:txBody>
          <a:bodyPr vert="horz" wrap="square" lIns="92203" tIns="46102" rIns="92203" bIns="46102" numCol="1" anchor="b" anchorCtr="0" compatLnSpc="1">
            <a:prstTxWarp prst="textNoShape">
              <a:avLst/>
            </a:prstTxWarp>
          </a:bodyPr>
          <a:lstStyle>
            <a:lvl1pPr defTabSz="923048">
              <a:defRPr>
                <a:latin typeface="Arial" charset="0"/>
              </a:defRPr>
            </a:lvl1pPr>
          </a:lstStyle>
          <a:p>
            <a:pPr>
              <a:defRPr/>
            </a:pPr>
            <a:r>
              <a:rPr lang="en-US"/>
              <a:t>Controller's Office  Rm465  Government Center 17. S. Seventh St. Allentown, PA 18101-2400</a:t>
            </a:r>
          </a:p>
        </p:txBody>
      </p:sp>
      <p:sp>
        <p:nvSpPr>
          <p:cNvPr id="90117" name="Rectangle 5"/>
          <p:cNvSpPr>
            <a:spLocks noGrp="1" noChangeArrowheads="1"/>
          </p:cNvSpPr>
          <p:nvPr>
            <p:ph type="sldNum" sz="quarter" idx="3"/>
          </p:nvPr>
        </p:nvSpPr>
        <p:spPr bwMode="auto">
          <a:xfrm>
            <a:off x="3886200" y="8686804"/>
            <a:ext cx="2971800" cy="457200"/>
          </a:xfrm>
          <a:prstGeom prst="rect">
            <a:avLst/>
          </a:prstGeom>
          <a:noFill/>
          <a:ln w="12700">
            <a:noFill/>
            <a:miter lim="800000"/>
            <a:headEnd type="none" w="sm" len="sm"/>
            <a:tailEnd type="none" w="sm" len="sm"/>
          </a:ln>
          <a:effectLst/>
        </p:spPr>
        <p:txBody>
          <a:bodyPr vert="horz" wrap="square" lIns="92203" tIns="46102" rIns="92203" bIns="46102" numCol="1" anchor="b" anchorCtr="0" compatLnSpc="1">
            <a:prstTxWarp prst="textNoShape">
              <a:avLst/>
            </a:prstTxWarp>
          </a:bodyPr>
          <a:lstStyle>
            <a:lvl1pPr algn="r" defTabSz="922338">
              <a:defRPr smtClean="0"/>
            </a:lvl1pPr>
          </a:lstStyle>
          <a:p>
            <a:pPr>
              <a:defRPr/>
            </a:pPr>
            <a:fld id="{FAC30340-6239-4C5C-9682-8FEF64AD774D}" type="slidenum">
              <a:rPr lang="en-US"/>
              <a:pPr>
                <a:defRPr/>
              </a:pPr>
              <a:t>‹#›</a:t>
            </a:fld>
            <a:endParaRPr lang="en-US"/>
          </a:p>
        </p:txBody>
      </p:sp>
    </p:spTree>
    <p:extLst>
      <p:ext uri="{BB962C8B-B14F-4D97-AF65-F5344CB8AC3E}">
        <p14:creationId xmlns:p14="http://schemas.microsoft.com/office/powerpoint/2010/main" val="4007885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1026"/>
          <p:cNvSpPr>
            <a:spLocks noGrp="1" noChangeArrowheads="1"/>
          </p:cNvSpPr>
          <p:nvPr>
            <p:ph type="hdr" sz="quarter"/>
          </p:nvPr>
        </p:nvSpPr>
        <p:spPr bwMode="auto">
          <a:xfrm>
            <a:off x="0" y="0"/>
            <a:ext cx="2971800" cy="469900"/>
          </a:xfrm>
          <a:prstGeom prst="rect">
            <a:avLst/>
          </a:prstGeom>
          <a:noFill/>
          <a:ln w="12700" cap="sq">
            <a:noFill/>
            <a:miter lim="800000"/>
            <a:headEnd type="none" w="sm" len="sm"/>
            <a:tailEnd type="none" w="sm" len="sm"/>
          </a:ln>
          <a:effectLst/>
        </p:spPr>
        <p:txBody>
          <a:bodyPr vert="horz" wrap="square" lIns="92203" tIns="46102" rIns="92203" bIns="46102" numCol="1" anchor="t" anchorCtr="0" compatLnSpc="1">
            <a:prstTxWarp prst="textNoShape">
              <a:avLst/>
            </a:prstTxWarp>
          </a:bodyPr>
          <a:lstStyle>
            <a:lvl1pPr defTabSz="923048">
              <a:defRPr>
                <a:latin typeface="Times New Roman" pitchFamily="18" charset="0"/>
              </a:defRPr>
            </a:lvl1pPr>
          </a:lstStyle>
          <a:p>
            <a:pPr>
              <a:defRPr/>
            </a:pPr>
            <a:endParaRPr lang="en-US"/>
          </a:p>
        </p:txBody>
      </p:sp>
      <p:sp>
        <p:nvSpPr>
          <p:cNvPr id="159747" name="Rectangle 1027"/>
          <p:cNvSpPr>
            <a:spLocks noGrp="1" noChangeArrowheads="1"/>
          </p:cNvSpPr>
          <p:nvPr>
            <p:ph type="dt" idx="1"/>
          </p:nvPr>
        </p:nvSpPr>
        <p:spPr bwMode="auto">
          <a:xfrm>
            <a:off x="3886200" y="0"/>
            <a:ext cx="2971800" cy="469900"/>
          </a:xfrm>
          <a:prstGeom prst="rect">
            <a:avLst/>
          </a:prstGeom>
          <a:noFill/>
          <a:ln w="12700" cap="sq">
            <a:noFill/>
            <a:miter lim="800000"/>
            <a:headEnd type="none" w="sm" len="sm"/>
            <a:tailEnd type="none" w="sm" len="sm"/>
          </a:ln>
          <a:effectLst/>
        </p:spPr>
        <p:txBody>
          <a:bodyPr vert="horz" wrap="square" lIns="92203" tIns="46102" rIns="92203" bIns="46102" numCol="1" anchor="t" anchorCtr="0" compatLnSpc="1">
            <a:prstTxWarp prst="textNoShape">
              <a:avLst/>
            </a:prstTxWarp>
          </a:bodyPr>
          <a:lstStyle>
            <a:lvl1pPr algn="r" defTabSz="923048">
              <a:defRPr>
                <a:latin typeface="Times New Roman" pitchFamily="18" charset="0"/>
              </a:defRPr>
            </a:lvl1pPr>
          </a:lstStyle>
          <a:p>
            <a:pPr>
              <a:defRPr/>
            </a:pPr>
            <a:endParaRPr lang="en-US"/>
          </a:p>
        </p:txBody>
      </p:sp>
      <p:sp>
        <p:nvSpPr>
          <p:cNvPr id="3076" name="Rectangle 1028"/>
          <p:cNvSpPr>
            <a:spLocks noGrp="1" noRot="1" noChangeAspect="1" noChangeArrowheads="1" noTextEdit="1"/>
          </p:cNvSpPr>
          <p:nvPr>
            <p:ph type="sldImg" idx="2"/>
          </p:nvPr>
        </p:nvSpPr>
        <p:spPr bwMode="auto">
          <a:xfrm>
            <a:off x="2139950" y="704850"/>
            <a:ext cx="2579688" cy="3438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9" name="Rectangle 1029"/>
          <p:cNvSpPr>
            <a:spLocks noGrp="1" noChangeArrowheads="1"/>
          </p:cNvSpPr>
          <p:nvPr>
            <p:ph type="body" sz="quarter" idx="3"/>
          </p:nvPr>
        </p:nvSpPr>
        <p:spPr bwMode="auto">
          <a:xfrm>
            <a:off x="914400" y="4378329"/>
            <a:ext cx="5029200" cy="4064000"/>
          </a:xfrm>
          <a:prstGeom prst="rect">
            <a:avLst/>
          </a:prstGeom>
          <a:noFill/>
          <a:ln w="12700" cap="sq">
            <a:noFill/>
            <a:miter lim="800000"/>
            <a:headEnd type="none" w="sm" len="sm"/>
            <a:tailEnd type="none" w="sm" len="sm"/>
          </a:ln>
          <a:effectLst/>
        </p:spPr>
        <p:txBody>
          <a:bodyPr vert="horz" wrap="square" lIns="92203" tIns="46102" rIns="92203" bIns="4610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9750" name="Rectangle 1030"/>
          <p:cNvSpPr>
            <a:spLocks noGrp="1" noChangeArrowheads="1"/>
          </p:cNvSpPr>
          <p:nvPr>
            <p:ph type="ftr" sz="quarter" idx="4"/>
          </p:nvPr>
        </p:nvSpPr>
        <p:spPr bwMode="auto">
          <a:xfrm>
            <a:off x="0" y="8677278"/>
            <a:ext cx="2971800" cy="469900"/>
          </a:xfrm>
          <a:prstGeom prst="rect">
            <a:avLst/>
          </a:prstGeom>
          <a:noFill/>
          <a:ln w="12700" cap="sq">
            <a:noFill/>
            <a:miter lim="800000"/>
            <a:headEnd type="none" w="sm" len="sm"/>
            <a:tailEnd type="none" w="sm" len="sm"/>
          </a:ln>
          <a:effectLst/>
        </p:spPr>
        <p:txBody>
          <a:bodyPr vert="horz" wrap="square" lIns="92203" tIns="46102" rIns="92203" bIns="46102" numCol="1" anchor="b" anchorCtr="0" compatLnSpc="1">
            <a:prstTxWarp prst="textNoShape">
              <a:avLst/>
            </a:prstTxWarp>
          </a:bodyPr>
          <a:lstStyle>
            <a:lvl1pPr defTabSz="923048">
              <a:defRPr>
                <a:latin typeface="Times New Roman" pitchFamily="18" charset="0"/>
              </a:defRPr>
            </a:lvl1pPr>
          </a:lstStyle>
          <a:p>
            <a:pPr>
              <a:defRPr/>
            </a:pPr>
            <a:r>
              <a:rPr lang="en-US"/>
              <a:t>Controller's Office  Rm465  Government Center 17. S. Seventh St. Allentown, PA 18101-2400</a:t>
            </a:r>
          </a:p>
        </p:txBody>
      </p:sp>
      <p:sp>
        <p:nvSpPr>
          <p:cNvPr id="159751" name="Rectangle 1031"/>
          <p:cNvSpPr>
            <a:spLocks noGrp="1" noChangeArrowheads="1"/>
          </p:cNvSpPr>
          <p:nvPr>
            <p:ph type="sldNum" sz="quarter" idx="5"/>
          </p:nvPr>
        </p:nvSpPr>
        <p:spPr bwMode="auto">
          <a:xfrm>
            <a:off x="3886200" y="8677278"/>
            <a:ext cx="2971800" cy="469900"/>
          </a:xfrm>
          <a:prstGeom prst="rect">
            <a:avLst/>
          </a:prstGeom>
          <a:noFill/>
          <a:ln w="12700" cap="sq">
            <a:noFill/>
            <a:miter lim="800000"/>
            <a:headEnd type="none" w="sm" len="sm"/>
            <a:tailEnd type="none" w="sm" len="sm"/>
          </a:ln>
          <a:effectLst/>
        </p:spPr>
        <p:txBody>
          <a:bodyPr vert="horz" wrap="square" lIns="92203" tIns="46102" rIns="92203" bIns="46102" numCol="1" anchor="b" anchorCtr="0" compatLnSpc="1">
            <a:prstTxWarp prst="textNoShape">
              <a:avLst/>
            </a:prstTxWarp>
          </a:bodyPr>
          <a:lstStyle>
            <a:lvl1pPr algn="r" defTabSz="922338">
              <a:defRPr smtClean="0">
                <a:latin typeface="Times New Roman" panose="02020603050405020304" pitchFamily="18" charset="0"/>
              </a:defRPr>
            </a:lvl1pPr>
          </a:lstStyle>
          <a:p>
            <a:pPr>
              <a:defRPr/>
            </a:pPr>
            <a:fld id="{01E6FA3A-4BFF-4929-A795-3C4B86BCBBD3}" type="slidenum">
              <a:rPr lang="en-US"/>
              <a:pPr>
                <a:defRPr/>
              </a:pPr>
              <a:t>‹#›</a:t>
            </a:fld>
            <a:endParaRPr lang="en-US"/>
          </a:p>
        </p:txBody>
      </p:sp>
    </p:spTree>
    <p:extLst>
      <p:ext uri="{BB962C8B-B14F-4D97-AF65-F5344CB8AC3E}">
        <p14:creationId xmlns:p14="http://schemas.microsoft.com/office/powerpoint/2010/main" val="411296032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Controller's Office  Rm465  Government Center 17. S. Seventh St. Allentown, PA 18101-2400</a:t>
            </a:r>
            <a:endParaRPr lang="en-US"/>
          </a:p>
        </p:txBody>
      </p:sp>
      <p:sp>
        <p:nvSpPr>
          <p:cNvPr id="5" name="Slide Number Placeholder 4"/>
          <p:cNvSpPr>
            <a:spLocks noGrp="1"/>
          </p:cNvSpPr>
          <p:nvPr>
            <p:ph type="sldNum" sz="quarter" idx="11"/>
          </p:nvPr>
        </p:nvSpPr>
        <p:spPr/>
        <p:txBody>
          <a:bodyPr/>
          <a:lstStyle/>
          <a:p>
            <a:pPr>
              <a:defRPr/>
            </a:pPr>
            <a:fld id="{01E6FA3A-4BFF-4929-A795-3C4B86BCBBD3}" type="slidenum">
              <a:rPr lang="en-US" smtClean="0"/>
              <a:pPr>
                <a:defRPr/>
              </a:pPr>
              <a:t>0</a:t>
            </a:fld>
            <a:endParaRPr lang="en-US"/>
          </a:p>
        </p:txBody>
      </p:sp>
    </p:spTree>
    <p:extLst>
      <p:ext uri="{BB962C8B-B14F-4D97-AF65-F5344CB8AC3E}">
        <p14:creationId xmlns:p14="http://schemas.microsoft.com/office/powerpoint/2010/main" val="3817785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30"/>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9163">
              <a:defRPr sz="1200">
                <a:solidFill>
                  <a:schemeClr val="tx1"/>
                </a:solidFill>
                <a:latin typeface="Arial" panose="020B0604020202020204" pitchFamily="34" charset="0"/>
              </a:defRPr>
            </a:lvl1pPr>
            <a:lvl2pPr marL="742950" indent="-285750" defTabSz="919163">
              <a:defRPr sz="1200">
                <a:solidFill>
                  <a:schemeClr val="tx1"/>
                </a:solidFill>
                <a:latin typeface="Arial" panose="020B0604020202020204" pitchFamily="34" charset="0"/>
              </a:defRPr>
            </a:lvl2pPr>
            <a:lvl3pPr marL="1143000" indent="-228600" defTabSz="919163">
              <a:defRPr sz="1200">
                <a:solidFill>
                  <a:schemeClr val="tx1"/>
                </a:solidFill>
                <a:latin typeface="Arial" panose="020B0604020202020204" pitchFamily="34" charset="0"/>
              </a:defRPr>
            </a:lvl3pPr>
            <a:lvl4pPr marL="1600200" indent="-228600" defTabSz="919163">
              <a:defRPr sz="1200">
                <a:solidFill>
                  <a:schemeClr val="tx1"/>
                </a:solidFill>
                <a:latin typeface="Arial" panose="020B0604020202020204" pitchFamily="34" charset="0"/>
              </a:defRPr>
            </a:lvl4pPr>
            <a:lvl5pPr marL="2057400" indent="-228600" defTabSz="919163">
              <a:defRPr sz="1200">
                <a:solidFill>
                  <a:schemeClr val="tx1"/>
                </a:solidFill>
                <a:latin typeface="Arial" panose="020B0604020202020204" pitchFamily="34" charset="0"/>
              </a:defRPr>
            </a:lvl5pPr>
            <a:lvl6pPr marL="2514600" indent="-228600" defTabSz="919163"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0"/>
              </a:spcBef>
              <a:spcAft>
                <a:spcPct val="0"/>
              </a:spcAft>
              <a:defRPr sz="1200">
                <a:solidFill>
                  <a:schemeClr val="tx1"/>
                </a:solidFill>
                <a:latin typeface="Arial" panose="020B0604020202020204" pitchFamily="34" charset="0"/>
              </a:defRPr>
            </a:lvl9pPr>
          </a:lstStyle>
          <a:p>
            <a:r>
              <a:rPr lang="en-US" smtClean="0">
                <a:latin typeface="Times New Roman" panose="02020603050405020304" pitchFamily="18" charset="0"/>
              </a:rPr>
              <a:t>Controller's Office  Rm465  Government Center 17. S. Seventh St. Allentown, PA 18101-2400</a:t>
            </a:r>
          </a:p>
        </p:txBody>
      </p:sp>
      <p:sp>
        <p:nvSpPr>
          <p:cNvPr id="9219"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9163">
              <a:defRPr sz="1200">
                <a:solidFill>
                  <a:schemeClr val="tx1"/>
                </a:solidFill>
                <a:latin typeface="Arial" panose="020B0604020202020204" pitchFamily="34" charset="0"/>
              </a:defRPr>
            </a:lvl1pPr>
            <a:lvl2pPr marL="742950" indent="-285750" defTabSz="919163">
              <a:defRPr sz="1200">
                <a:solidFill>
                  <a:schemeClr val="tx1"/>
                </a:solidFill>
                <a:latin typeface="Arial" panose="020B0604020202020204" pitchFamily="34" charset="0"/>
              </a:defRPr>
            </a:lvl2pPr>
            <a:lvl3pPr marL="1143000" indent="-228600" defTabSz="919163">
              <a:defRPr sz="1200">
                <a:solidFill>
                  <a:schemeClr val="tx1"/>
                </a:solidFill>
                <a:latin typeface="Arial" panose="020B0604020202020204" pitchFamily="34" charset="0"/>
              </a:defRPr>
            </a:lvl3pPr>
            <a:lvl4pPr marL="1600200" indent="-228600" defTabSz="919163">
              <a:defRPr sz="1200">
                <a:solidFill>
                  <a:schemeClr val="tx1"/>
                </a:solidFill>
                <a:latin typeface="Arial" panose="020B0604020202020204" pitchFamily="34" charset="0"/>
              </a:defRPr>
            </a:lvl4pPr>
            <a:lvl5pPr marL="2057400" indent="-228600" defTabSz="919163">
              <a:defRPr sz="1200">
                <a:solidFill>
                  <a:schemeClr val="tx1"/>
                </a:solidFill>
                <a:latin typeface="Arial" panose="020B0604020202020204" pitchFamily="34" charset="0"/>
              </a:defRPr>
            </a:lvl5pPr>
            <a:lvl6pPr marL="2514600" indent="-228600" defTabSz="919163"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19163"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19163"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19163" eaLnBrk="0" fontAlgn="base" hangingPunct="0">
              <a:spcBef>
                <a:spcPct val="0"/>
              </a:spcBef>
              <a:spcAft>
                <a:spcPct val="0"/>
              </a:spcAft>
              <a:defRPr sz="1200">
                <a:solidFill>
                  <a:schemeClr val="tx1"/>
                </a:solidFill>
                <a:latin typeface="Arial" panose="020B0604020202020204" pitchFamily="34" charset="0"/>
              </a:defRPr>
            </a:lvl9pPr>
          </a:lstStyle>
          <a:p>
            <a:fld id="{2E30459C-B77F-41A0-91E6-31175DF0B44D}" type="slidenum">
              <a:rPr lang="en-US">
                <a:latin typeface="Times New Roman" panose="02020603050405020304" pitchFamily="18" charset="0"/>
              </a:rPr>
              <a:pPr/>
              <a:t>2</a:t>
            </a:fld>
            <a:endParaRPr lang="en-US">
              <a:latin typeface="Times New Roman" panose="02020603050405020304" pitchFamily="18" charset="0"/>
            </a:endParaRPr>
          </a:p>
        </p:txBody>
      </p:sp>
      <p:sp>
        <p:nvSpPr>
          <p:cNvPr id="9220" name="Rectangle 2"/>
          <p:cNvSpPr>
            <a:spLocks noGrp="1" noRot="1" noChangeAspect="1" noChangeArrowheads="1" noTextEdit="1"/>
          </p:cNvSpPr>
          <p:nvPr>
            <p:ph type="sldImg"/>
          </p:nvPr>
        </p:nvSpPr>
        <p:spPr>
          <a:ln/>
        </p:spPr>
      </p:sp>
      <p:sp>
        <p:nvSpPr>
          <p:cNvPr id="922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Tree>
    <p:extLst>
      <p:ext uri="{BB962C8B-B14F-4D97-AF65-F5344CB8AC3E}">
        <p14:creationId xmlns:p14="http://schemas.microsoft.com/office/powerpoint/2010/main" val="1877794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Controller's Office  Rm465  Government Center 17. S. Seventh St. Allentown, PA 18101-2400</a:t>
            </a:r>
            <a:endParaRPr lang="en-US"/>
          </a:p>
        </p:txBody>
      </p:sp>
      <p:sp>
        <p:nvSpPr>
          <p:cNvPr id="5" name="Slide Number Placeholder 4"/>
          <p:cNvSpPr>
            <a:spLocks noGrp="1"/>
          </p:cNvSpPr>
          <p:nvPr>
            <p:ph type="sldNum" sz="quarter" idx="11"/>
          </p:nvPr>
        </p:nvSpPr>
        <p:spPr/>
        <p:txBody>
          <a:bodyPr/>
          <a:lstStyle/>
          <a:p>
            <a:pPr>
              <a:defRPr/>
            </a:pPr>
            <a:fld id="{01E6FA3A-4BFF-4929-A795-3C4B86BCBBD3}" type="slidenum">
              <a:rPr lang="en-US" smtClean="0"/>
              <a:pPr>
                <a:defRPr/>
              </a:pPr>
              <a:t>3</a:t>
            </a:fld>
            <a:endParaRPr lang="en-US"/>
          </a:p>
        </p:txBody>
      </p:sp>
    </p:spTree>
    <p:extLst>
      <p:ext uri="{BB962C8B-B14F-4D97-AF65-F5344CB8AC3E}">
        <p14:creationId xmlns:p14="http://schemas.microsoft.com/office/powerpoint/2010/main" val="1872828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Controller's Office  Rm465  Government Center 17. S. Seventh St. Allentown, PA 18101-2400</a:t>
            </a:r>
            <a:endParaRPr lang="en-US"/>
          </a:p>
        </p:txBody>
      </p:sp>
      <p:sp>
        <p:nvSpPr>
          <p:cNvPr id="5" name="Slide Number Placeholder 4"/>
          <p:cNvSpPr>
            <a:spLocks noGrp="1"/>
          </p:cNvSpPr>
          <p:nvPr>
            <p:ph type="sldNum" sz="quarter" idx="11"/>
          </p:nvPr>
        </p:nvSpPr>
        <p:spPr/>
        <p:txBody>
          <a:bodyPr/>
          <a:lstStyle/>
          <a:p>
            <a:pPr>
              <a:defRPr/>
            </a:pPr>
            <a:fld id="{01E6FA3A-4BFF-4929-A795-3C4B86BCBBD3}" type="slidenum">
              <a:rPr lang="en-US" smtClean="0"/>
              <a:pPr>
                <a:defRPr/>
              </a:pPr>
              <a:t>9</a:t>
            </a:fld>
            <a:endParaRPr lang="en-US"/>
          </a:p>
        </p:txBody>
      </p:sp>
    </p:spTree>
    <p:extLst>
      <p:ext uri="{BB962C8B-B14F-4D97-AF65-F5344CB8AC3E}">
        <p14:creationId xmlns:p14="http://schemas.microsoft.com/office/powerpoint/2010/main" val="1074341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588"/>
            <a:ext cx="6858000" cy="9145588"/>
            <a:chOff x="0" y="-1"/>
            <a:chExt cx="5760" cy="4321"/>
          </a:xfrm>
        </p:grpSpPr>
        <p:sp>
          <p:nvSpPr>
            <p:cNvPr id="5" name="Rectangle 3"/>
            <p:cNvSpPr>
              <a:spLocks noChangeArrowheads="1"/>
            </p:cNvSpPr>
            <p:nvPr/>
          </p:nvSpPr>
          <p:spPr bwMode="auto">
            <a:xfrm>
              <a:off x="0" y="1824"/>
              <a:ext cx="5760" cy="2496"/>
            </a:xfrm>
            <a:prstGeom prst="rect">
              <a:avLst/>
            </a:prstGeom>
            <a:solidFill>
              <a:schemeClr val="bg1"/>
            </a:solidFill>
            <a:ln w="9525">
              <a:noFill/>
              <a:miter lim="800000"/>
              <a:headEnd/>
              <a:tailEnd/>
            </a:ln>
            <a:effectLst/>
          </p:spPr>
          <p:txBody>
            <a:bodyPr wrap="none" anchor="ctr"/>
            <a:lstStyle/>
            <a:p>
              <a:pPr>
                <a:defRPr/>
              </a:pPr>
              <a:endParaRPr lang="en-US">
                <a:latin typeface="Arial" charset="0"/>
              </a:endParaRPr>
            </a:p>
          </p:txBody>
        </p:sp>
        <p:sp>
          <p:nvSpPr>
            <p:cNvPr id="6" name="Rectangle 4"/>
            <p:cNvSpPr>
              <a:spLocks noChangeArrowheads="1"/>
            </p:cNvSpPr>
            <p:nvPr/>
          </p:nvSpPr>
          <p:spPr bwMode="white">
            <a:xfrm>
              <a:off x="0" y="4125"/>
              <a:ext cx="5760" cy="195"/>
            </a:xfrm>
            <a:prstGeom prst="rect">
              <a:avLst/>
            </a:prstGeom>
            <a:solidFill>
              <a:schemeClr val="bg2"/>
            </a:solidFill>
            <a:ln w="9525">
              <a:noFill/>
              <a:miter lim="800000"/>
              <a:headEnd/>
              <a:tailEnd/>
            </a:ln>
          </p:spPr>
          <p:txBody>
            <a:bodyPr wrap="none" anchor="ctr"/>
            <a:lstStyle/>
            <a:p>
              <a:pPr>
                <a:defRPr/>
              </a:pPr>
              <a:endParaRPr lang="en-US">
                <a:latin typeface="Arial" charset="0"/>
              </a:endParaRPr>
            </a:p>
          </p:txBody>
        </p:sp>
        <p:sp>
          <p:nvSpPr>
            <p:cNvPr id="7" name="Rectangle 5"/>
            <p:cNvSpPr>
              <a:spLocks noChangeArrowheads="1"/>
            </p:cNvSpPr>
            <p:nvPr/>
          </p:nvSpPr>
          <p:spPr bwMode="white">
            <a:xfrm>
              <a:off x="0" y="-1"/>
              <a:ext cx="5760" cy="2017"/>
            </a:xfrm>
            <a:prstGeom prst="rect">
              <a:avLst/>
            </a:prstGeom>
            <a:solidFill>
              <a:schemeClr val="bg2"/>
            </a:solidFill>
            <a:ln w="9525">
              <a:noFill/>
              <a:miter lim="800000"/>
              <a:headEnd/>
              <a:tailEnd/>
            </a:ln>
          </p:spPr>
          <p:txBody>
            <a:bodyPr wrap="none" anchor="ctr"/>
            <a:lstStyle/>
            <a:p>
              <a:pPr>
                <a:defRPr/>
              </a:pPr>
              <a:endParaRPr lang="en-US">
                <a:latin typeface="Arial" charset="0"/>
              </a:endParaRPr>
            </a:p>
          </p:txBody>
        </p:sp>
        <p:grpSp>
          <p:nvGrpSpPr>
            <p:cNvPr id="8" name="Group 6"/>
            <p:cNvGrpSpPr>
              <a:grpSpLocks/>
            </p:cNvGrpSpPr>
            <p:nvPr/>
          </p:nvGrpSpPr>
          <p:grpSpPr bwMode="auto">
            <a:xfrm>
              <a:off x="0" y="2016"/>
              <a:ext cx="5760" cy="261"/>
              <a:chOff x="0" y="115"/>
              <a:chExt cx="5760" cy="464"/>
            </a:xfrm>
          </p:grpSpPr>
          <p:sp>
            <p:nvSpPr>
              <p:cNvPr id="9" name="Rectangle 7"/>
              <p:cNvSpPr>
                <a:spLocks noChangeArrowheads="1"/>
              </p:cNvSpPr>
              <p:nvPr/>
            </p:nvSpPr>
            <p:spPr bwMode="ltGray">
              <a:xfrm>
                <a:off x="0" y="115"/>
                <a:ext cx="5760" cy="116"/>
              </a:xfrm>
              <a:prstGeom prst="rect">
                <a:avLst/>
              </a:prstGeom>
              <a:solidFill>
                <a:schemeClr val="accent2"/>
              </a:solidFill>
              <a:ln w="9525">
                <a:noFill/>
                <a:miter lim="800000"/>
                <a:headEnd/>
                <a:tailEnd/>
              </a:ln>
            </p:spPr>
            <p:txBody>
              <a:bodyPr wrap="none" anchor="ctr"/>
              <a:lstStyle/>
              <a:p>
                <a:pPr>
                  <a:defRPr/>
                </a:pPr>
                <a:endParaRPr lang="en-US">
                  <a:latin typeface="Arial" charset="0"/>
                </a:endParaRPr>
              </a:p>
            </p:txBody>
          </p:sp>
          <p:sp>
            <p:nvSpPr>
              <p:cNvPr id="10" name="Rectangle 8"/>
              <p:cNvSpPr>
                <a:spLocks noChangeArrowheads="1"/>
              </p:cNvSpPr>
              <p:nvPr/>
            </p:nvSpPr>
            <p:spPr bwMode="ltGray">
              <a:xfrm>
                <a:off x="0" y="231"/>
                <a:ext cx="5760" cy="116"/>
              </a:xfrm>
              <a:prstGeom prst="rect">
                <a:avLst/>
              </a:prstGeom>
              <a:solidFill>
                <a:schemeClr val="hlink"/>
              </a:solidFill>
              <a:ln w="9525">
                <a:noFill/>
                <a:miter lim="800000"/>
                <a:headEnd/>
                <a:tailEnd/>
              </a:ln>
            </p:spPr>
            <p:txBody>
              <a:bodyPr wrap="none" anchor="ctr"/>
              <a:lstStyle/>
              <a:p>
                <a:pPr>
                  <a:defRPr/>
                </a:pPr>
                <a:endParaRPr lang="en-US">
                  <a:latin typeface="Arial" charset="0"/>
                </a:endParaRPr>
              </a:p>
            </p:txBody>
          </p:sp>
          <p:sp>
            <p:nvSpPr>
              <p:cNvPr id="11" name="Rectangle 9"/>
              <p:cNvSpPr>
                <a:spLocks noChangeArrowheads="1"/>
              </p:cNvSpPr>
              <p:nvPr/>
            </p:nvSpPr>
            <p:spPr bwMode="ltGray">
              <a:xfrm>
                <a:off x="0" y="347"/>
                <a:ext cx="5760" cy="116"/>
              </a:xfrm>
              <a:prstGeom prst="rect">
                <a:avLst/>
              </a:prstGeom>
              <a:solidFill>
                <a:schemeClr val="accent1"/>
              </a:solidFill>
              <a:ln w="9525">
                <a:noFill/>
                <a:miter lim="800000"/>
                <a:headEnd/>
                <a:tailEnd/>
              </a:ln>
            </p:spPr>
            <p:txBody>
              <a:bodyPr wrap="none" anchor="ctr"/>
              <a:lstStyle/>
              <a:p>
                <a:pPr>
                  <a:defRPr/>
                </a:pPr>
                <a:endParaRPr lang="en-US">
                  <a:latin typeface="Arial" charset="0"/>
                </a:endParaRPr>
              </a:p>
            </p:txBody>
          </p:sp>
          <p:sp>
            <p:nvSpPr>
              <p:cNvPr id="12" name="Rectangle 10"/>
              <p:cNvSpPr>
                <a:spLocks noChangeArrowheads="1"/>
              </p:cNvSpPr>
              <p:nvPr/>
            </p:nvSpPr>
            <p:spPr bwMode="ltGray">
              <a:xfrm>
                <a:off x="0" y="463"/>
                <a:ext cx="5760" cy="116"/>
              </a:xfrm>
              <a:prstGeom prst="rect">
                <a:avLst/>
              </a:prstGeom>
              <a:solidFill>
                <a:schemeClr val="folHlink"/>
              </a:solidFill>
              <a:ln w="9525">
                <a:noFill/>
                <a:miter lim="800000"/>
                <a:headEnd/>
                <a:tailEnd/>
              </a:ln>
            </p:spPr>
            <p:txBody>
              <a:bodyPr wrap="none" anchor="ctr"/>
              <a:lstStyle/>
              <a:p>
                <a:pPr>
                  <a:defRPr/>
                </a:pPr>
                <a:endParaRPr lang="en-US">
                  <a:latin typeface="Arial" charset="0"/>
                </a:endParaRPr>
              </a:p>
            </p:txBody>
          </p:sp>
        </p:grpSp>
      </p:grpSp>
      <p:sp>
        <p:nvSpPr>
          <p:cNvPr id="155659" name="Rectangle 11"/>
          <p:cNvSpPr>
            <a:spLocks noGrp="1" noChangeArrowheads="1"/>
          </p:cNvSpPr>
          <p:nvPr>
            <p:ph type="ctrTitle"/>
          </p:nvPr>
        </p:nvSpPr>
        <p:spPr>
          <a:xfrm>
            <a:off x="514350" y="2284413"/>
            <a:ext cx="5829300" cy="1524000"/>
          </a:xfrm>
        </p:spPr>
        <p:txBody>
          <a:bodyPr/>
          <a:lstStyle>
            <a:lvl1pPr>
              <a:defRPr/>
            </a:lvl1pPr>
          </a:lstStyle>
          <a:p>
            <a:r>
              <a:rPr lang="en-US" smtClean="0"/>
              <a:t>Click to edit Master title style</a:t>
            </a:r>
            <a:endParaRPr lang="en-US"/>
          </a:p>
        </p:txBody>
      </p:sp>
      <p:sp>
        <p:nvSpPr>
          <p:cNvPr id="155660" name="Rectangle 12"/>
          <p:cNvSpPr>
            <a:spLocks noGrp="1" noChangeArrowheads="1"/>
          </p:cNvSpPr>
          <p:nvPr>
            <p:ph type="subTitle" idx="1"/>
          </p:nvPr>
        </p:nvSpPr>
        <p:spPr>
          <a:xfrm>
            <a:off x="1028700" y="5689600"/>
            <a:ext cx="4800600" cy="2336800"/>
          </a:xfrm>
        </p:spPr>
        <p:txBody>
          <a:bodyPr/>
          <a:lstStyle>
            <a:lvl1pPr marL="0" indent="0" algn="ctr">
              <a:buFont typeface="Monotype Sorts" pitchFamily="2" charset="2"/>
              <a:buNone/>
              <a:defRPr/>
            </a:lvl1pPr>
          </a:lstStyle>
          <a:p>
            <a:r>
              <a:rPr lang="en-US" smtClean="0"/>
              <a:t>Click to edit Master subtitle style</a:t>
            </a:r>
            <a:endParaRPr lang="en-US"/>
          </a:p>
        </p:txBody>
      </p:sp>
      <p:sp>
        <p:nvSpPr>
          <p:cNvPr id="13" name="Rectangle 13"/>
          <p:cNvSpPr>
            <a:spLocks noGrp="1" noChangeArrowheads="1"/>
          </p:cNvSpPr>
          <p:nvPr>
            <p:ph type="dt" sz="half" idx="10"/>
          </p:nvPr>
        </p:nvSpPr>
        <p:spPr bwMode="auto">
          <a:xfrm>
            <a:off x="514350" y="8534400"/>
            <a:ext cx="1428750" cy="6096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rgbClr val="FFFFFF"/>
                </a:solidFill>
                <a:latin typeface="+mn-lt"/>
              </a:defRPr>
            </a:lvl1pPr>
          </a:lstStyle>
          <a:p>
            <a:pPr>
              <a:defRPr/>
            </a:pPr>
            <a:endParaRPr lang="en-US"/>
          </a:p>
        </p:txBody>
      </p:sp>
      <p:sp>
        <p:nvSpPr>
          <p:cNvPr id="14" name="Rectangle 14"/>
          <p:cNvSpPr>
            <a:spLocks noGrp="1" noChangeArrowheads="1"/>
          </p:cNvSpPr>
          <p:nvPr>
            <p:ph type="ftr" sz="quarter" idx="11"/>
          </p:nvPr>
        </p:nvSpPr>
        <p:spPr>
          <a:xfrm>
            <a:off x="2343150" y="8534400"/>
            <a:ext cx="2171700" cy="609600"/>
          </a:xfrm>
        </p:spPr>
        <p:txBody>
          <a:bodyPr/>
          <a:lstStyle>
            <a:lvl1pPr>
              <a:defRPr sz="1400">
                <a:solidFill>
                  <a:srgbClr val="FFFFFF"/>
                </a:solidFill>
              </a:defRPr>
            </a:lvl1pPr>
          </a:lstStyle>
          <a:p>
            <a:pPr>
              <a:defRPr/>
            </a:pPr>
            <a:endParaRPr lang="en-US"/>
          </a:p>
        </p:txBody>
      </p:sp>
      <p:sp>
        <p:nvSpPr>
          <p:cNvPr id="15" name="Rectangle 15"/>
          <p:cNvSpPr>
            <a:spLocks noGrp="1" noChangeArrowheads="1"/>
          </p:cNvSpPr>
          <p:nvPr>
            <p:ph type="sldNum" sz="quarter" idx="12"/>
          </p:nvPr>
        </p:nvSpPr>
        <p:spPr/>
        <p:txBody>
          <a:bodyPr/>
          <a:lstStyle>
            <a:lvl1pPr>
              <a:defRPr>
                <a:solidFill>
                  <a:srgbClr val="FFFFFF"/>
                </a:solidFill>
              </a:defRPr>
            </a:lvl1pPr>
          </a:lstStyle>
          <a:p>
            <a:pPr>
              <a:defRPr/>
            </a:pPr>
            <a:fld id="{3B87F8EA-71F3-4FDD-B906-5D9024023123}" type="slidenum">
              <a:rPr lang="en-US" smtClean="0"/>
              <a:pPr>
                <a:defRPr/>
              </a:pPr>
              <a:t>‹#›</a:t>
            </a:fld>
            <a:endParaRPr lang="en-US"/>
          </a:p>
        </p:txBody>
      </p:sp>
    </p:spTree>
    <p:extLst>
      <p:ext uri="{BB962C8B-B14F-4D97-AF65-F5344CB8AC3E}">
        <p14:creationId xmlns:p14="http://schemas.microsoft.com/office/powerpoint/2010/main" val="1256555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fld id="{D492F244-A010-441A-85A5-A816ED0FCA1C}" type="slidenum">
              <a:rPr lang="en-US" smtClean="0"/>
              <a:pPr>
                <a:defRPr/>
              </a:pPr>
              <a:t>‹#›</a:t>
            </a:fld>
            <a:endParaRPr lang="en-US"/>
          </a:p>
        </p:txBody>
      </p:sp>
    </p:spTree>
    <p:extLst>
      <p:ext uri="{BB962C8B-B14F-4D97-AF65-F5344CB8AC3E}">
        <p14:creationId xmlns:p14="http://schemas.microsoft.com/office/powerpoint/2010/main" val="4035727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406400"/>
            <a:ext cx="1457325" cy="792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4350" y="406400"/>
            <a:ext cx="4219575" cy="792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fld id="{C2C46A2C-463E-4280-81ED-1C0A82C8547A}" type="slidenum">
              <a:rPr lang="en-US" smtClean="0"/>
              <a:pPr>
                <a:defRPr/>
              </a:pPr>
              <a:t>‹#›</a:t>
            </a:fld>
            <a:endParaRPr lang="en-US"/>
          </a:p>
        </p:txBody>
      </p:sp>
    </p:spTree>
    <p:extLst>
      <p:ext uri="{BB962C8B-B14F-4D97-AF65-F5344CB8AC3E}">
        <p14:creationId xmlns:p14="http://schemas.microsoft.com/office/powerpoint/2010/main" val="52051412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514350" y="406400"/>
            <a:ext cx="5829300" cy="1524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514350" y="2844800"/>
            <a:ext cx="2838450" cy="5486400"/>
          </a:xfrm>
        </p:spPr>
        <p:txBody>
          <a:bodyPr/>
          <a:lstStyle/>
          <a:p>
            <a:pPr lvl="0"/>
            <a:r>
              <a:rPr lang="en-US" noProof="0" smtClean="0"/>
              <a:t>Click icon to add online image</a:t>
            </a:r>
          </a:p>
        </p:txBody>
      </p:sp>
      <p:sp>
        <p:nvSpPr>
          <p:cNvPr id="4" name="Text Placeholder 3"/>
          <p:cNvSpPr>
            <a:spLocks noGrp="1"/>
          </p:cNvSpPr>
          <p:nvPr>
            <p:ph type="body" sz="half" idx="2"/>
          </p:nvPr>
        </p:nvSpPr>
        <p:spPr>
          <a:xfrm>
            <a:off x="3505200" y="2844800"/>
            <a:ext cx="283845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fld id="{DC9C0523-DF27-4D01-A21D-25332955B5D5}" type="slidenum">
              <a:rPr lang="en-US" smtClean="0"/>
              <a:pPr>
                <a:defRPr/>
              </a:pPr>
              <a:t>‹#›</a:t>
            </a:fld>
            <a:endParaRPr lang="en-US"/>
          </a:p>
        </p:txBody>
      </p:sp>
    </p:spTree>
    <p:extLst>
      <p:ext uri="{BB962C8B-B14F-4D97-AF65-F5344CB8AC3E}">
        <p14:creationId xmlns:p14="http://schemas.microsoft.com/office/powerpoint/2010/main" val="26973419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14350" y="406400"/>
            <a:ext cx="5829300" cy="1524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14350" y="2844800"/>
            <a:ext cx="5829300" cy="5486400"/>
          </a:xfrm>
        </p:spPr>
        <p:txBody>
          <a:bodyPr/>
          <a:lstStyle/>
          <a:p>
            <a:pPr lvl="0"/>
            <a:r>
              <a:rPr lang="en-US" noProof="0" smtClean="0"/>
              <a:t>Click icon to add table</a:t>
            </a:r>
          </a:p>
        </p:txBody>
      </p:sp>
      <p:sp>
        <p:nvSpPr>
          <p:cNvPr id="4"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fld id="{EA6ACF90-FA7F-470D-AA2D-2A72AAB71106}" type="slidenum">
              <a:rPr lang="en-US" smtClean="0"/>
              <a:pPr>
                <a:defRPr/>
              </a:pPr>
              <a:t>‹#›</a:t>
            </a:fld>
            <a:endParaRPr lang="en-US"/>
          </a:p>
        </p:txBody>
      </p:sp>
    </p:spTree>
    <p:extLst>
      <p:ext uri="{BB962C8B-B14F-4D97-AF65-F5344CB8AC3E}">
        <p14:creationId xmlns:p14="http://schemas.microsoft.com/office/powerpoint/2010/main" val="189463018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14350" y="406400"/>
            <a:ext cx="5829300" cy="1524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0" y="2844800"/>
            <a:ext cx="283845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3505200" y="2844800"/>
            <a:ext cx="283845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505200" y="5664200"/>
            <a:ext cx="283845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7" name="Rectangle 15"/>
          <p:cNvSpPr>
            <a:spLocks noGrp="1" noChangeArrowheads="1"/>
          </p:cNvSpPr>
          <p:nvPr>
            <p:ph type="sldNum" sz="quarter" idx="11"/>
          </p:nvPr>
        </p:nvSpPr>
        <p:spPr>
          <a:ln/>
        </p:spPr>
        <p:txBody>
          <a:bodyPr/>
          <a:lstStyle>
            <a:lvl1pPr>
              <a:defRPr/>
            </a:lvl1pPr>
          </a:lstStyle>
          <a:p>
            <a:pPr>
              <a:defRPr/>
            </a:pPr>
            <a:fld id="{DCF1DFD6-B6F7-4312-861F-4C099E3E9427}" type="slidenum">
              <a:rPr lang="en-US" smtClean="0"/>
              <a:pPr>
                <a:defRPr/>
              </a:pPr>
              <a:t>‹#›</a:t>
            </a:fld>
            <a:endParaRPr lang="en-US"/>
          </a:p>
        </p:txBody>
      </p:sp>
    </p:spTree>
    <p:extLst>
      <p:ext uri="{BB962C8B-B14F-4D97-AF65-F5344CB8AC3E}">
        <p14:creationId xmlns:p14="http://schemas.microsoft.com/office/powerpoint/2010/main" val="310066597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14350" y="406400"/>
            <a:ext cx="5829300" cy="1524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14350" y="2844800"/>
            <a:ext cx="283845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3505200" y="2844800"/>
            <a:ext cx="2838450" cy="5486400"/>
          </a:xfrm>
        </p:spPr>
        <p:txBody>
          <a:bodyPr/>
          <a:lstStyle/>
          <a:p>
            <a:pPr lvl="0"/>
            <a:r>
              <a:rPr lang="en-US" noProof="0" smtClean="0"/>
              <a:t>Click icon to add online image</a:t>
            </a:r>
          </a:p>
        </p:txBody>
      </p:sp>
      <p:sp>
        <p:nvSpPr>
          <p:cNvPr id="5"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fld id="{4A845CF5-AB69-49C6-B097-307BAB78344E}" type="slidenum">
              <a:rPr lang="en-US" smtClean="0"/>
              <a:pPr>
                <a:defRPr/>
              </a:pPr>
              <a:t>‹#›</a:t>
            </a:fld>
            <a:endParaRPr lang="en-US"/>
          </a:p>
        </p:txBody>
      </p:sp>
    </p:spTree>
    <p:extLst>
      <p:ext uri="{BB962C8B-B14F-4D97-AF65-F5344CB8AC3E}">
        <p14:creationId xmlns:p14="http://schemas.microsoft.com/office/powerpoint/2010/main" val="396323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fld id="{4218315F-CA29-4A86-B70C-695E50849448}" type="slidenum">
              <a:rPr lang="en-US" smtClean="0"/>
              <a:pPr>
                <a:defRPr/>
              </a:pPr>
              <a:t>‹#›</a:t>
            </a:fld>
            <a:endParaRPr lang="en-US"/>
          </a:p>
        </p:txBody>
      </p:sp>
    </p:spTree>
    <p:extLst>
      <p:ext uri="{BB962C8B-B14F-4D97-AF65-F5344CB8AC3E}">
        <p14:creationId xmlns:p14="http://schemas.microsoft.com/office/powerpoint/2010/main" val="955564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fld id="{D1064C4E-8D66-4FB2-876A-94D1B8DC3DA3}" type="slidenum">
              <a:rPr lang="en-US" smtClean="0"/>
              <a:pPr>
                <a:defRPr/>
              </a:pPr>
              <a:t>‹#›</a:t>
            </a:fld>
            <a:endParaRPr lang="en-US"/>
          </a:p>
        </p:txBody>
      </p:sp>
    </p:spTree>
    <p:extLst>
      <p:ext uri="{BB962C8B-B14F-4D97-AF65-F5344CB8AC3E}">
        <p14:creationId xmlns:p14="http://schemas.microsoft.com/office/powerpoint/2010/main" val="2962308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0" y="28448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8448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fld id="{5F356A03-C10A-40B1-9851-03CA5EA7E458}" type="slidenum">
              <a:rPr lang="en-US" smtClean="0"/>
              <a:pPr>
                <a:defRPr/>
              </a:pPr>
              <a:t>‹#›</a:t>
            </a:fld>
            <a:endParaRPr lang="en-US"/>
          </a:p>
        </p:txBody>
      </p:sp>
    </p:spTree>
    <p:extLst>
      <p:ext uri="{BB962C8B-B14F-4D97-AF65-F5344CB8AC3E}">
        <p14:creationId xmlns:p14="http://schemas.microsoft.com/office/powerpoint/2010/main" val="143837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8" name="Rectangle 15"/>
          <p:cNvSpPr>
            <a:spLocks noGrp="1" noChangeArrowheads="1"/>
          </p:cNvSpPr>
          <p:nvPr>
            <p:ph type="sldNum" sz="quarter" idx="11"/>
          </p:nvPr>
        </p:nvSpPr>
        <p:spPr>
          <a:ln/>
        </p:spPr>
        <p:txBody>
          <a:bodyPr/>
          <a:lstStyle>
            <a:lvl1pPr>
              <a:defRPr/>
            </a:lvl1pPr>
          </a:lstStyle>
          <a:p>
            <a:pPr>
              <a:defRPr/>
            </a:pPr>
            <a:fld id="{5E0BD024-69E6-4DC8-8850-5567D4AECFE0}" type="slidenum">
              <a:rPr lang="en-US" smtClean="0"/>
              <a:pPr>
                <a:defRPr/>
              </a:pPr>
              <a:t>‹#›</a:t>
            </a:fld>
            <a:endParaRPr lang="en-US"/>
          </a:p>
        </p:txBody>
      </p:sp>
    </p:spTree>
    <p:extLst>
      <p:ext uri="{BB962C8B-B14F-4D97-AF65-F5344CB8AC3E}">
        <p14:creationId xmlns:p14="http://schemas.microsoft.com/office/powerpoint/2010/main" val="41175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4" name="Rectangle 15"/>
          <p:cNvSpPr>
            <a:spLocks noGrp="1" noChangeArrowheads="1"/>
          </p:cNvSpPr>
          <p:nvPr>
            <p:ph type="sldNum" sz="quarter" idx="11"/>
          </p:nvPr>
        </p:nvSpPr>
        <p:spPr>
          <a:ln/>
        </p:spPr>
        <p:txBody>
          <a:bodyPr/>
          <a:lstStyle>
            <a:lvl1pPr>
              <a:defRPr/>
            </a:lvl1pPr>
          </a:lstStyle>
          <a:p>
            <a:pPr>
              <a:defRPr/>
            </a:pPr>
            <a:fld id="{74998C94-4271-4638-AD49-AB8664F75F54}" type="slidenum">
              <a:rPr lang="en-US" smtClean="0"/>
              <a:pPr>
                <a:defRPr/>
              </a:pPr>
              <a:t>‹#›</a:t>
            </a:fld>
            <a:endParaRPr lang="en-US"/>
          </a:p>
        </p:txBody>
      </p:sp>
    </p:spTree>
    <p:extLst>
      <p:ext uri="{BB962C8B-B14F-4D97-AF65-F5344CB8AC3E}">
        <p14:creationId xmlns:p14="http://schemas.microsoft.com/office/powerpoint/2010/main" val="1246709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3" name="Rectangle 15"/>
          <p:cNvSpPr>
            <a:spLocks noGrp="1" noChangeArrowheads="1"/>
          </p:cNvSpPr>
          <p:nvPr>
            <p:ph type="sldNum" sz="quarter" idx="11"/>
          </p:nvPr>
        </p:nvSpPr>
        <p:spPr>
          <a:ln/>
        </p:spPr>
        <p:txBody>
          <a:bodyPr/>
          <a:lstStyle>
            <a:lvl1pPr>
              <a:defRPr/>
            </a:lvl1pPr>
          </a:lstStyle>
          <a:p>
            <a:pPr>
              <a:defRPr/>
            </a:pPr>
            <a:fld id="{4741D561-19FF-4268-90BA-39CBC0170BAC}" type="slidenum">
              <a:rPr lang="en-US" smtClean="0"/>
              <a:pPr>
                <a:defRPr/>
              </a:pPr>
              <a:t>‹#›</a:t>
            </a:fld>
            <a:endParaRPr lang="en-US"/>
          </a:p>
        </p:txBody>
      </p:sp>
    </p:spTree>
    <p:extLst>
      <p:ext uri="{BB962C8B-B14F-4D97-AF65-F5344CB8AC3E}">
        <p14:creationId xmlns:p14="http://schemas.microsoft.com/office/powerpoint/2010/main" val="222517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fld id="{D4F7A850-480F-4522-AC32-86B58B9CAC81}" type="slidenum">
              <a:rPr lang="en-US" smtClean="0"/>
              <a:pPr>
                <a:defRPr/>
              </a:pPr>
              <a:t>‹#›</a:t>
            </a:fld>
            <a:endParaRPr lang="en-US"/>
          </a:p>
        </p:txBody>
      </p:sp>
    </p:spTree>
    <p:extLst>
      <p:ext uri="{BB962C8B-B14F-4D97-AF65-F5344CB8AC3E}">
        <p14:creationId xmlns:p14="http://schemas.microsoft.com/office/powerpoint/2010/main" val="92429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ftr" sz="quarter" idx="10"/>
          </p:nvPr>
        </p:nvSpPr>
        <p:spPr>
          <a:ln/>
        </p:spPr>
        <p:txBody>
          <a:bodyPr/>
          <a:lstStyle>
            <a:lvl1pPr>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fld id="{3EFEA388-CD7B-4A12-9E75-5103E0567F88}" type="slidenum">
              <a:rPr lang="en-US" smtClean="0"/>
              <a:pPr>
                <a:defRPr/>
              </a:pPr>
              <a:t>‹#›</a:t>
            </a:fld>
            <a:endParaRPr lang="en-US"/>
          </a:p>
        </p:txBody>
      </p:sp>
    </p:spTree>
    <p:extLst>
      <p:ext uri="{BB962C8B-B14F-4D97-AF65-F5344CB8AC3E}">
        <p14:creationId xmlns:p14="http://schemas.microsoft.com/office/powerpoint/2010/main" val="1369522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40000">
              <a:schemeClr val="bg2">
                <a:tint val="45000"/>
                <a:shade val="99000"/>
                <a:satMod val="350000"/>
              </a:schemeClr>
            </a:gs>
            <a:gs pos="40000">
              <a:schemeClr val="bg2">
                <a:tint val="45000"/>
                <a:shade val="99000"/>
                <a:satMod val="350000"/>
                <a:alpha val="62000"/>
              </a:schemeClr>
            </a:gs>
            <a:gs pos="100000">
              <a:schemeClr val="bg2">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1588"/>
            <a:ext cx="6858000" cy="9145588"/>
            <a:chOff x="0" y="-1"/>
            <a:chExt cx="5760" cy="4321"/>
          </a:xfrm>
        </p:grpSpPr>
        <p:sp>
          <p:nvSpPr>
            <p:cNvPr id="154627" name="Rectangle 3"/>
            <p:cNvSpPr>
              <a:spLocks noChangeArrowheads="1"/>
            </p:cNvSpPr>
            <p:nvPr/>
          </p:nvSpPr>
          <p:spPr bwMode="auto">
            <a:xfrm>
              <a:off x="0" y="864"/>
              <a:ext cx="5760" cy="3456"/>
            </a:xfrm>
            <a:prstGeom prst="rect">
              <a:avLst/>
            </a:prstGeom>
            <a:solidFill>
              <a:schemeClr val="bg1"/>
            </a:solidFill>
            <a:ln w="9525">
              <a:noFill/>
              <a:miter lim="800000"/>
              <a:headEnd/>
              <a:tailEnd/>
            </a:ln>
            <a:effectLst/>
          </p:spPr>
          <p:txBody>
            <a:bodyPr wrap="none" anchor="ctr"/>
            <a:lstStyle/>
            <a:p>
              <a:pPr>
                <a:defRPr/>
              </a:pPr>
              <a:endParaRPr lang="en-US">
                <a:latin typeface="Arial" charset="0"/>
              </a:endParaRPr>
            </a:p>
          </p:txBody>
        </p:sp>
        <p:sp>
          <p:nvSpPr>
            <p:cNvPr id="154628" name="Rectangle 4"/>
            <p:cNvSpPr>
              <a:spLocks noChangeArrowheads="1"/>
            </p:cNvSpPr>
            <p:nvPr/>
          </p:nvSpPr>
          <p:spPr bwMode="white">
            <a:xfrm>
              <a:off x="0" y="4125"/>
              <a:ext cx="5760" cy="195"/>
            </a:xfrm>
            <a:prstGeom prst="rect">
              <a:avLst/>
            </a:prstGeom>
            <a:solidFill>
              <a:schemeClr val="bg2"/>
            </a:solidFill>
            <a:ln w="9525">
              <a:noFill/>
              <a:miter lim="800000"/>
              <a:headEnd/>
              <a:tailEnd/>
            </a:ln>
          </p:spPr>
          <p:txBody>
            <a:bodyPr wrap="none" anchor="ctr"/>
            <a:lstStyle/>
            <a:p>
              <a:pPr>
                <a:defRPr/>
              </a:pPr>
              <a:endParaRPr lang="en-US">
                <a:latin typeface="Arial" charset="0"/>
              </a:endParaRPr>
            </a:p>
          </p:txBody>
        </p:sp>
        <p:sp>
          <p:nvSpPr>
            <p:cNvPr id="154629" name="Rectangle 5"/>
            <p:cNvSpPr>
              <a:spLocks noChangeArrowheads="1"/>
            </p:cNvSpPr>
            <p:nvPr/>
          </p:nvSpPr>
          <p:spPr bwMode="white">
            <a:xfrm>
              <a:off x="0" y="-1"/>
              <a:ext cx="5760" cy="1015"/>
            </a:xfrm>
            <a:prstGeom prst="rect">
              <a:avLst/>
            </a:prstGeom>
            <a:solidFill>
              <a:schemeClr val="bg2"/>
            </a:solidFill>
            <a:ln w="9525">
              <a:noFill/>
              <a:miter lim="800000"/>
              <a:headEnd/>
              <a:tailEnd/>
            </a:ln>
          </p:spPr>
          <p:txBody>
            <a:bodyPr wrap="none" anchor="ctr"/>
            <a:lstStyle/>
            <a:p>
              <a:pPr>
                <a:defRPr/>
              </a:pPr>
              <a:endParaRPr lang="en-US">
                <a:latin typeface="Arial" charset="0"/>
              </a:endParaRPr>
            </a:p>
          </p:txBody>
        </p:sp>
        <p:grpSp>
          <p:nvGrpSpPr>
            <p:cNvPr id="14346" name="Group 6"/>
            <p:cNvGrpSpPr>
              <a:grpSpLocks/>
            </p:cNvGrpSpPr>
            <p:nvPr/>
          </p:nvGrpSpPr>
          <p:grpSpPr bwMode="auto">
            <a:xfrm>
              <a:off x="0" y="1014"/>
              <a:ext cx="5760" cy="261"/>
              <a:chOff x="0" y="115"/>
              <a:chExt cx="5760" cy="464"/>
            </a:xfrm>
          </p:grpSpPr>
          <p:sp>
            <p:nvSpPr>
              <p:cNvPr id="154631" name="Rectangle 7"/>
              <p:cNvSpPr>
                <a:spLocks noChangeArrowheads="1"/>
              </p:cNvSpPr>
              <p:nvPr/>
            </p:nvSpPr>
            <p:spPr bwMode="ltGray">
              <a:xfrm>
                <a:off x="0" y="115"/>
                <a:ext cx="5760" cy="116"/>
              </a:xfrm>
              <a:prstGeom prst="rect">
                <a:avLst/>
              </a:prstGeom>
              <a:solidFill>
                <a:schemeClr val="accent2"/>
              </a:solidFill>
              <a:ln w="9525">
                <a:noFill/>
                <a:miter lim="800000"/>
                <a:headEnd/>
                <a:tailEnd/>
              </a:ln>
            </p:spPr>
            <p:txBody>
              <a:bodyPr wrap="none" anchor="ctr"/>
              <a:lstStyle/>
              <a:p>
                <a:pPr>
                  <a:defRPr/>
                </a:pPr>
                <a:endParaRPr lang="en-US">
                  <a:latin typeface="Arial" charset="0"/>
                </a:endParaRPr>
              </a:p>
            </p:txBody>
          </p:sp>
          <p:sp>
            <p:nvSpPr>
              <p:cNvPr id="154632" name="Rectangle 8"/>
              <p:cNvSpPr>
                <a:spLocks noChangeArrowheads="1"/>
              </p:cNvSpPr>
              <p:nvPr/>
            </p:nvSpPr>
            <p:spPr bwMode="ltGray">
              <a:xfrm>
                <a:off x="0" y="231"/>
                <a:ext cx="5760" cy="116"/>
              </a:xfrm>
              <a:prstGeom prst="rect">
                <a:avLst/>
              </a:prstGeom>
              <a:solidFill>
                <a:schemeClr val="hlink"/>
              </a:solidFill>
              <a:ln w="9525">
                <a:noFill/>
                <a:miter lim="800000"/>
                <a:headEnd/>
                <a:tailEnd/>
              </a:ln>
            </p:spPr>
            <p:txBody>
              <a:bodyPr wrap="none" anchor="ctr"/>
              <a:lstStyle/>
              <a:p>
                <a:pPr>
                  <a:defRPr/>
                </a:pPr>
                <a:endParaRPr lang="en-US">
                  <a:latin typeface="Arial" charset="0"/>
                </a:endParaRPr>
              </a:p>
            </p:txBody>
          </p:sp>
          <p:sp>
            <p:nvSpPr>
              <p:cNvPr id="154633" name="Rectangle 9"/>
              <p:cNvSpPr>
                <a:spLocks noChangeArrowheads="1"/>
              </p:cNvSpPr>
              <p:nvPr/>
            </p:nvSpPr>
            <p:spPr bwMode="ltGray">
              <a:xfrm>
                <a:off x="0" y="347"/>
                <a:ext cx="5760" cy="116"/>
              </a:xfrm>
              <a:prstGeom prst="rect">
                <a:avLst/>
              </a:prstGeom>
              <a:solidFill>
                <a:schemeClr val="accent1"/>
              </a:solidFill>
              <a:ln w="9525">
                <a:noFill/>
                <a:miter lim="800000"/>
                <a:headEnd/>
                <a:tailEnd/>
              </a:ln>
            </p:spPr>
            <p:txBody>
              <a:bodyPr wrap="none" anchor="ctr"/>
              <a:lstStyle/>
              <a:p>
                <a:pPr>
                  <a:defRPr/>
                </a:pPr>
                <a:endParaRPr lang="en-US">
                  <a:latin typeface="Arial" charset="0"/>
                </a:endParaRPr>
              </a:p>
            </p:txBody>
          </p:sp>
          <p:sp>
            <p:nvSpPr>
              <p:cNvPr id="154634" name="Rectangle 10"/>
              <p:cNvSpPr>
                <a:spLocks noChangeArrowheads="1"/>
              </p:cNvSpPr>
              <p:nvPr/>
            </p:nvSpPr>
            <p:spPr bwMode="ltGray">
              <a:xfrm>
                <a:off x="0" y="463"/>
                <a:ext cx="5760" cy="116"/>
              </a:xfrm>
              <a:prstGeom prst="rect">
                <a:avLst/>
              </a:prstGeom>
              <a:solidFill>
                <a:schemeClr val="folHlink"/>
              </a:solidFill>
              <a:ln w="9525">
                <a:noFill/>
                <a:miter lim="800000"/>
                <a:headEnd/>
                <a:tailEnd/>
              </a:ln>
            </p:spPr>
            <p:txBody>
              <a:bodyPr wrap="none" anchor="ctr"/>
              <a:lstStyle/>
              <a:p>
                <a:pPr>
                  <a:defRPr/>
                </a:pPr>
                <a:endParaRPr lang="en-US">
                  <a:latin typeface="Arial" charset="0"/>
                </a:endParaRPr>
              </a:p>
            </p:txBody>
          </p:sp>
        </p:grpSp>
      </p:grpSp>
      <p:sp>
        <p:nvSpPr>
          <p:cNvPr id="14339" name="Rectangle 11"/>
          <p:cNvSpPr>
            <a:spLocks noGrp="1" noChangeArrowheads="1"/>
          </p:cNvSpPr>
          <p:nvPr>
            <p:ph type="title"/>
          </p:nvPr>
        </p:nvSpPr>
        <p:spPr bwMode="auto">
          <a:xfrm>
            <a:off x="514350" y="406400"/>
            <a:ext cx="58293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40" name="Rectangle 12"/>
          <p:cNvSpPr>
            <a:spLocks noGrp="1" noChangeArrowheads="1"/>
          </p:cNvSpPr>
          <p:nvPr>
            <p:ph type="body" idx="1"/>
          </p:nvPr>
        </p:nvSpPr>
        <p:spPr bwMode="auto">
          <a:xfrm>
            <a:off x="514350" y="2844800"/>
            <a:ext cx="58293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4638" name="Rectangle 14"/>
          <p:cNvSpPr>
            <a:spLocks noGrp="1" noChangeArrowheads="1"/>
          </p:cNvSpPr>
          <p:nvPr>
            <p:ph type="ftr" sz="quarter" idx="3"/>
          </p:nvPr>
        </p:nvSpPr>
        <p:spPr bwMode="auto">
          <a:xfrm>
            <a:off x="942975" y="8534400"/>
            <a:ext cx="4143375"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800">
                <a:solidFill>
                  <a:schemeClr val="tx2"/>
                </a:solidFill>
                <a:latin typeface="+mn-lt"/>
              </a:defRPr>
            </a:lvl1p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154639" name="Rectangle 15"/>
          <p:cNvSpPr>
            <a:spLocks noGrp="1" noChangeArrowheads="1"/>
          </p:cNvSpPr>
          <p:nvPr>
            <p:ph type="sldNum" sz="quarter" idx="4"/>
          </p:nvPr>
        </p:nvSpPr>
        <p:spPr bwMode="auto">
          <a:xfrm>
            <a:off x="4914900" y="8534400"/>
            <a:ext cx="142875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chemeClr val="tx2"/>
                </a:solidFill>
                <a:latin typeface="Rockwell" panose="02060603020205020403" pitchFamily="18" charset="0"/>
              </a:defRPr>
            </a:lvl1pPr>
          </a:lstStyle>
          <a:p>
            <a:pPr>
              <a:defRPr/>
            </a:pPr>
            <a:fld id="{72D1944A-9618-470E-B933-9FEF5954178E}" type="slidenum">
              <a:rPr lang="en-US" smtClean="0"/>
              <a:pPr>
                <a:defRPr/>
              </a:pPr>
              <a:t>‹#›</a:t>
            </a:fld>
            <a:endParaRPr lang="en-US"/>
          </a:p>
        </p:txBody>
      </p:sp>
    </p:spTree>
    <p:extLst>
      <p:ext uri="{BB962C8B-B14F-4D97-AF65-F5344CB8AC3E}">
        <p14:creationId xmlns:p14="http://schemas.microsoft.com/office/powerpoint/2010/main" val="1431228136"/>
      </p:ext>
    </p:extLst>
  </p:cSld>
  <p:clrMap bg1="lt1" tx1="dk1" bg2="lt2" tx2="dk2" accent1="accent1" accent2="accent2" accent3="accent3" accent4="accent4" accent5="accent5" accent6="accent6" hlink="hlink" folHlink="folHlink"/>
  <p:sldLayoutIdLst>
    <p:sldLayoutId id="2147484622" r:id="rId1"/>
    <p:sldLayoutId id="2147484623" r:id="rId2"/>
    <p:sldLayoutId id="2147484624" r:id="rId3"/>
    <p:sldLayoutId id="2147484625" r:id="rId4"/>
    <p:sldLayoutId id="2147484626" r:id="rId5"/>
    <p:sldLayoutId id="2147484627" r:id="rId6"/>
    <p:sldLayoutId id="2147484628" r:id="rId7"/>
    <p:sldLayoutId id="2147484629" r:id="rId8"/>
    <p:sldLayoutId id="2147484630" r:id="rId9"/>
    <p:sldLayoutId id="2147484631" r:id="rId10"/>
    <p:sldLayoutId id="2147484632" r:id="rId11"/>
    <p:sldLayoutId id="2147484633" r:id="rId12"/>
    <p:sldLayoutId id="2147484634" r:id="rId13"/>
    <p:sldLayoutId id="2147484635" r:id="rId14"/>
    <p:sldLayoutId id="2147484636" r:id="rId15"/>
  </p:sldLayoutIdLst>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Rockwell" pitchFamily="18" charset="0"/>
        </a:defRPr>
      </a:lvl2pPr>
      <a:lvl3pPr algn="ctr" rtl="0" eaLnBrk="1" fontAlgn="base" hangingPunct="1">
        <a:spcBef>
          <a:spcPct val="0"/>
        </a:spcBef>
        <a:spcAft>
          <a:spcPct val="0"/>
        </a:spcAft>
        <a:defRPr kumimoji="1" sz="4400">
          <a:solidFill>
            <a:schemeClr val="tx2"/>
          </a:solidFill>
          <a:latin typeface="Rockwell" pitchFamily="18" charset="0"/>
        </a:defRPr>
      </a:lvl3pPr>
      <a:lvl4pPr algn="ctr" rtl="0" eaLnBrk="1" fontAlgn="base" hangingPunct="1">
        <a:spcBef>
          <a:spcPct val="0"/>
        </a:spcBef>
        <a:spcAft>
          <a:spcPct val="0"/>
        </a:spcAft>
        <a:defRPr kumimoji="1" sz="4400">
          <a:solidFill>
            <a:schemeClr val="tx2"/>
          </a:solidFill>
          <a:latin typeface="Rockwell" pitchFamily="18" charset="0"/>
        </a:defRPr>
      </a:lvl4pPr>
      <a:lvl5pPr algn="ctr" rtl="0" eaLnBrk="1" fontAlgn="base" hangingPunct="1">
        <a:spcBef>
          <a:spcPct val="0"/>
        </a:spcBef>
        <a:spcAft>
          <a:spcPct val="0"/>
        </a:spcAft>
        <a:defRPr kumimoji="1" sz="4400">
          <a:solidFill>
            <a:schemeClr val="tx2"/>
          </a:solidFill>
          <a:latin typeface="Rockwell" pitchFamily="18" charset="0"/>
        </a:defRPr>
      </a:lvl5pPr>
      <a:lvl6pPr marL="457200" algn="ctr" rtl="0" eaLnBrk="1" fontAlgn="base" hangingPunct="1">
        <a:spcBef>
          <a:spcPct val="0"/>
        </a:spcBef>
        <a:spcAft>
          <a:spcPct val="0"/>
        </a:spcAft>
        <a:defRPr kumimoji="1" sz="4400">
          <a:solidFill>
            <a:schemeClr val="tx2"/>
          </a:solidFill>
          <a:latin typeface="Arial Black" pitchFamily="34" charset="0"/>
        </a:defRPr>
      </a:lvl6pPr>
      <a:lvl7pPr marL="914400" algn="ctr" rtl="0" eaLnBrk="1" fontAlgn="base" hangingPunct="1">
        <a:spcBef>
          <a:spcPct val="0"/>
        </a:spcBef>
        <a:spcAft>
          <a:spcPct val="0"/>
        </a:spcAft>
        <a:defRPr kumimoji="1" sz="4400">
          <a:solidFill>
            <a:schemeClr val="tx2"/>
          </a:solidFill>
          <a:latin typeface="Arial Black" pitchFamily="34" charset="0"/>
        </a:defRPr>
      </a:lvl7pPr>
      <a:lvl8pPr marL="1371600" algn="ctr" rtl="0" eaLnBrk="1" fontAlgn="base" hangingPunct="1">
        <a:spcBef>
          <a:spcPct val="0"/>
        </a:spcBef>
        <a:spcAft>
          <a:spcPct val="0"/>
        </a:spcAft>
        <a:defRPr kumimoji="1" sz="4400">
          <a:solidFill>
            <a:schemeClr val="tx2"/>
          </a:solidFill>
          <a:latin typeface="Arial Black" pitchFamily="34" charset="0"/>
        </a:defRPr>
      </a:lvl8pPr>
      <a:lvl9pPr marL="1828800" algn="ctr" rtl="0" eaLnBrk="1" fontAlgn="base" hangingPunct="1">
        <a:spcBef>
          <a:spcPct val="0"/>
        </a:spcBef>
        <a:spcAft>
          <a:spcPct val="0"/>
        </a:spcAft>
        <a:defRPr kumimoji="1" sz="4400">
          <a:solidFill>
            <a:schemeClr val="tx2"/>
          </a:solidFill>
          <a:latin typeface="Arial Black" pitchFamily="34" charset="0"/>
        </a:defRPr>
      </a:lvl9pPr>
    </p:titleStyle>
    <p:bodyStyle>
      <a:lvl1pPr marL="342900" indent="-342900" algn="l" rtl="0" eaLnBrk="1" fontAlgn="base" hangingPunct="1">
        <a:spcBef>
          <a:spcPct val="20000"/>
        </a:spcBef>
        <a:spcAft>
          <a:spcPct val="0"/>
        </a:spcAft>
        <a:buClr>
          <a:schemeClr val="accent1"/>
        </a:buClr>
        <a:buSzPct val="70000"/>
        <a:buFont typeface="Monotype Sort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2"/>
        </a:buClr>
        <a:buSzPct val="100000"/>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tx2"/>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2"/>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2"/>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2"/>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2"/>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2"/>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images.search.yahoo.com/images/view;_ylt=A0PDoS.NHFZPojkAat2JzbkF;_ylu=X3oDMTBlMTQ4cGxyBHNlYwNzcgRzbGsDaW1n?back=http://images.search.yahoo.com/search/images?p%3Dpic%2Btax%2Bsaving%26n%3D30%26ei%3Dutf-8%26fr%3Dyfp-t-701%26tab%3Dorganic%26ri%3D0&amp;w=252&amp;h=221&amp;imgurl=4.bp.blogspot.com/_2HtDkf_h8IU/TNEdjfeA1dI/AAAAAAAAAxo/ossD8i_KytI/s1600/save-tax1.jpg&amp;rurl=http://bankdeposits.in/blog/tax-savings-deposit.html&amp;size=46.4+KB&amp;name=Tax+Savings+Deposit&amp;p=pic+tax+saving&amp;oid=bed620696e5c7a245a24744cbe807a3b&amp;fr2=&amp;fr=yfp-t-701&amp;tt=Tax%2BSavings%2BDeposit&amp;b=0&amp;ni=96&amp;no=0&amp;tab=organic&amp;ts=&amp;sigr=11kpsfk6k&amp;sigb=139qm95mn&amp;sigi=12m412nlp&amp;.crumb=ftqEjLFSNKh" TargetMode="External"/><Relationship Id="rId13" Type="http://schemas.openxmlformats.org/officeDocument/2006/relationships/image" Target="../media/image6.jpg"/><Relationship Id="rId3" Type="http://schemas.openxmlformats.org/officeDocument/2006/relationships/notesSlide" Target="../notesSlides/notesSlide1.xml"/><Relationship Id="rId7" Type="http://schemas.openxmlformats.org/officeDocument/2006/relationships/image" Target="../media/image2.png"/><Relationship Id="rId12" Type="http://schemas.openxmlformats.org/officeDocument/2006/relationships/image" Target="../media/image5.jp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hyperlink" Target="http://intranet/ethics.cfm" TargetMode="External"/><Relationship Id="rId11" Type="http://schemas.openxmlformats.org/officeDocument/2006/relationships/image" Target="../media/image4.jpeg"/><Relationship Id="rId5" Type="http://schemas.openxmlformats.org/officeDocument/2006/relationships/image" Target="../media/image1.png"/><Relationship Id="rId10" Type="http://schemas.openxmlformats.org/officeDocument/2006/relationships/hyperlink" Target="http://images.search.yahoo.com/images/view;_ylt=A0PDoX0V5WBPDBsAwJCJzbkF;_ylu=X3oDMTBlMTQ4cGxyBHNlYwNzcgRzbGsDaW1n?back=http://images.search.yahoo.com/search/images?p%3Dflag%26_adv_prop%3Dimage%26va%3Dflag%26fr%3Dyfp-t-701%26tab%3Dorganic%26ri%3D57&amp;w=683&amp;h=1024&amp;imgurl=salute.colostate.edu/Data/Sites/2/images/salute-flag.jpg&amp;rurl=http://salute.colostate.edu/&amp;size=147.6+KB&amp;name=Flag+Salute&amp;p=flag&amp;oid=f3eab693b4ebd9ede79db7547238b0ad&amp;fr2=&amp;fr=yfp-t-701&amp;tt=Flag%2BSalute&amp;b=31&amp;ni=96&amp;no=57&amp;tab=organic&amp;ts=&amp;sigr=10s878rii&amp;sigb=13aurouh0&amp;sigi=11or8pg9v&amp;.crumb=ftqEjLFSNKh" TargetMode="External"/><Relationship Id="rId4" Type="http://schemas.openxmlformats.org/officeDocument/2006/relationships/oleObject" Target="../embeddings/oleObject1.bin"/><Relationship Id="rId9" Type="http://schemas.openxmlformats.org/officeDocument/2006/relationships/image" Target="../media/image3.jpeg"/><Relationship Id="rId14" Type="http://schemas.openxmlformats.org/officeDocument/2006/relationships/image" Target="../media/image7.jp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27.jpg"/><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image" Target="../media/image30.jpeg"/><Relationship Id="rId2" Type="http://schemas.openxmlformats.org/officeDocument/2006/relationships/slideLayout" Target="../slideLayouts/slideLayout15.xml"/><Relationship Id="rId1" Type="http://schemas.openxmlformats.org/officeDocument/2006/relationships/vmlDrawing" Target="../drawings/vmlDrawing7.vml"/><Relationship Id="rId6" Type="http://schemas.openxmlformats.org/officeDocument/2006/relationships/image" Target="../media/image29.jpg"/><Relationship Id="rId5" Type="http://schemas.openxmlformats.org/officeDocument/2006/relationships/image" Target="../media/image28.jpeg"/><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7" Type="http://schemas.openxmlformats.org/officeDocument/2006/relationships/image" Target="../media/image33.jp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2.jpg"/><Relationship Id="rId5" Type="http://schemas.openxmlformats.org/officeDocument/2006/relationships/image" Target="../media/image31.jpg"/><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8" Type="http://schemas.openxmlformats.org/officeDocument/2006/relationships/image" Target="../media/image37.jpg"/><Relationship Id="rId3" Type="http://schemas.openxmlformats.org/officeDocument/2006/relationships/oleObject" Target="../embeddings/oleObject13.bin"/><Relationship Id="rId7" Type="http://schemas.openxmlformats.org/officeDocument/2006/relationships/image" Target="../media/image36.jpg"/><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image" Target="../media/image35.png"/><Relationship Id="rId5" Type="http://schemas.openxmlformats.org/officeDocument/2006/relationships/image" Target="../media/image34.jpg"/><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oleObject" Target="../embeddings/oleObject14.bin"/><Relationship Id="rId7" Type="http://schemas.openxmlformats.org/officeDocument/2006/relationships/image" Target="../media/image40.jpg"/><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39.jpg"/><Relationship Id="rId5" Type="http://schemas.openxmlformats.org/officeDocument/2006/relationships/image" Target="../media/image38.jpg"/><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5.xml"/><Relationship Id="rId1" Type="http://schemas.openxmlformats.org/officeDocument/2006/relationships/vmlDrawing" Target="../drawings/vmlDrawing11.vml"/><Relationship Id="rId6" Type="http://schemas.openxmlformats.org/officeDocument/2006/relationships/image" Target="../media/image42.jpg"/><Relationship Id="rId5" Type="http://schemas.openxmlformats.org/officeDocument/2006/relationships/image" Target="../media/image41.jpg"/><Relationship Id="rId4" Type="http://schemas.openxmlformats.org/officeDocument/2006/relationships/image" Target="../media/image9.wmf"/></Relationships>
</file>

<file path=ppt/slides/_rels/slide17.xml.rels><?xml version="1.0" encoding="UTF-8" standalone="yes"?>
<Relationships xmlns="http://schemas.openxmlformats.org/package/2006/relationships"><Relationship Id="rId8" Type="http://schemas.openxmlformats.org/officeDocument/2006/relationships/image" Target="../media/image44.jpg"/><Relationship Id="rId3" Type="http://schemas.openxmlformats.org/officeDocument/2006/relationships/oleObject" Target="../embeddings/oleObject16.bin"/><Relationship Id="rId7"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2.vml"/><Relationship Id="rId6" Type="http://schemas.openxmlformats.org/officeDocument/2006/relationships/hyperlink" Target="http://intranet/ethics.cfm" TargetMode="External"/><Relationship Id="rId5" Type="http://schemas.openxmlformats.org/officeDocument/2006/relationships/image" Target="../media/image43.jpg"/><Relationship Id="rId4" Type="http://schemas.openxmlformats.org/officeDocument/2006/relationships/image" Target="../media/image9.wmf"/></Relationships>
</file>

<file path=ppt/slides/_rels/slide18.xml.rels><?xml version="1.0" encoding="UTF-8" standalone="yes"?>
<Relationships xmlns="http://schemas.openxmlformats.org/package/2006/relationships"><Relationship Id="rId8" Type="http://schemas.openxmlformats.org/officeDocument/2006/relationships/image" Target="../media/image48.jpg"/><Relationship Id="rId3" Type="http://schemas.openxmlformats.org/officeDocument/2006/relationships/oleObject" Target="../embeddings/oleObject17.bin"/><Relationship Id="rId7" Type="http://schemas.openxmlformats.org/officeDocument/2006/relationships/image" Target="../media/image47.jpg"/><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46.jpg"/><Relationship Id="rId5" Type="http://schemas.openxmlformats.org/officeDocument/2006/relationships/image" Target="../media/image45.jpg"/><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image" Target="../media/image50.jpg"/><Relationship Id="rId5" Type="http://schemas.openxmlformats.org/officeDocument/2006/relationships/image" Target="../media/image49.jpg"/><Relationship Id="rId4" Type="http://schemas.openxmlformats.org/officeDocument/2006/relationships/image" Target="../media/image9.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9.wmf"/><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0.jpeg"/><Relationship Id="rId4" Type="http://schemas.openxmlformats.org/officeDocument/2006/relationships/image" Target="../media/image8.wmf"/></Relationships>
</file>

<file path=ppt/slides/_rels/slide20.xml.rels><?xml version="1.0" encoding="UTF-8" standalone="yes"?>
<Relationships xmlns="http://schemas.openxmlformats.org/package/2006/relationships"><Relationship Id="rId3" Type="http://schemas.openxmlformats.org/officeDocument/2006/relationships/image" Target="../media/image52.jpg"/><Relationship Id="rId2" Type="http://schemas.openxmlformats.org/officeDocument/2006/relationships/image" Target="../media/image51.jpg"/><Relationship Id="rId1" Type="http://schemas.openxmlformats.org/officeDocument/2006/relationships/slideLayout" Target="../slideLayouts/slideLayout6.xml"/><Relationship Id="rId4" Type="http://schemas.openxmlformats.org/officeDocument/2006/relationships/image" Target="../media/image53.jpg"/></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2.xml"/><Relationship Id="rId7"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11" Type="http://schemas.openxmlformats.org/officeDocument/2006/relationships/image" Target="../media/image13.jpg"/><Relationship Id="rId5" Type="http://schemas.openxmlformats.org/officeDocument/2006/relationships/image" Target="../media/image11.wmf"/><Relationship Id="rId10" Type="http://schemas.openxmlformats.org/officeDocument/2006/relationships/image" Target="../media/image9.wmf"/><Relationship Id="rId4" Type="http://schemas.openxmlformats.org/officeDocument/2006/relationships/oleObject" Target="../embeddings/oleObject4.bin"/><Relationship Id="rId9"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3.xml"/><Relationship Id="rId7" Type="http://schemas.openxmlformats.org/officeDocument/2006/relationships/image" Target="../media/image15.wmf"/><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14.emf"/><Relationship Id="rId10" Type="http://schemas.openxmlformats.org/officeDocument/2006/relationships/image" Target="../media/image16.emf"/><Relationship Id="rId4" Type="http://schemas.openxmlformats.org/officeDocument/2006/relationships/oleObject" Target="../embeddings/Microsoft_Word_97_-_2003_Document2.doc"/><Relationship Id="rId9" Type="http://schemas.openxmlformats.org/officeDocument/2006/relationships/oleObject" Target="../embeddings/Microsoft_Word_97_-_2003_Document3.doc"/></Relationships>
</file>

<file path=ppt/slides/_rels/slide5.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png"/><Relationship Id="rId7" Type="http://schemas.openxmlformats.org/officeDocument/2006/relationships/hyperlink" Target="http://www.agacgfm.org/default.aspx" TargetMode="External"/><Relationship Id="rId2" Type="http://schemas.openxmlformats.org/officeDocument/2006/relationships/image" Target="../media/image17.png"/><Relationship Id="rId1" Type="http://schemas.openxmlformats.org/officeDocument/2006/relationships/slideLayout" Target="../slideLayouts/slideLayout6.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3.emf"/><Relationship Id="rId1" Type="http://schemas.openxmlformats.org/officeDocument/2006/relationships/slideLayout" Target="../slideLayouts/slideLayout13.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hyperlink" Target="http://www.lehighcounty.org/" TargetMode="Externa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24.wmf"/><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4"/>
          <p:cNvSpPr>
            <a:spLocks noGrp="1"/>
          </p:cNvSpPr>
          <p:nvPr>
            <p:ph type="ftr" sz="quarter" idx="10"/>
          </p:nvPr>
        </p:nvSpPr>
        <p:spPr/>
        <p:txBody>
          <a:bodyPr/>
          <a:lstStyle/>
          <a:p>
            <a:r>
              <a:rPr lang="en-US" altLang="en-US"/>
              <a:t>Controller’s Office - Lehigh County Government Center Room 465</a:t>
            </a:r>
          </a:p>
          <a:p>
            <a:r>
              <a:rPr lang="en-US" altLang="en-US"/>
              <a:t>17 S. Seventh St. Allentown, PA 18101-2400</a:t>
            </a:r>
          </a:p>
        </p:txBody>
      </p:sp>
      <p:sp>
        <p:nvSpPr>
          <p:cNvPr id="214018" name="WordArt 2"/>
          <p:cNvSpPr>
            <a:spLocks noChangeArrowheads="1" noChangeShapeType="1" noTextEdit="1"/>
          </p:cNvSpPr>
          <p:nvPr/>
        </p:nvSpPr>
        <p:spPr bwMode="auto">
          <a:xfrm>
            <a:off x="2286000" y="2743200"/>
            <a:ext cx="2447925" cy="885825"/>
          </a:xfrm>
          <a:prstGeom prst="rect">
            <a:avLst/>
          </a:prstGeom>
        </p:spPr>
        <p:txBody>
          <a:bodyPr wrap="none" fromWordArt="1">
            <a:prstTxWarp prst="textPlain">
              <a:avLst>
                <a:gd name="adj" fmla="val 50000"/>
              </a:avLst>
            </a:prstTxWarp>
          </a:bodyPr>
          <a:lstStyle/>
          <a:p>
            <a:pPr algn="ctr"/>
            <a:endParaRPr lang="en-US" sz="2000" b="1" i="1" kern="10" dirty="0">
              <a:ln w="9525">
                <a:solidFill>
                  <a:schemeClr val="tx1"/>
                </a:solidFill>
                <a:round/>
                <a:headEnd type="none" w="sm" len="sm"/>
                <a:tailEnd type="none" w="sm" len="sm"/>
              </a:ln>
              <a:effectLst>
                <a:outerShdw dist="45791" dir="2021404" algn="ctr" rotWithShape="0">
                  <a:srgbClr val="C0C0C0"/>
                </a:outerShdw>
              </a:effectLst>
              <a:latin typeface="Arial Black" panose="020B0A04020102020204" pitchFamily="34" charset="0"/>
            </a:endParaRPr>
          </a:p>
          <a:p>
            <a:pPr algn="ctr"/>
            <a:r>
              <a:rPr lang="en-US" sz="2000" b="1" i="1" kern="10" dirty="0">
                <a:ln w="9525">
                  <a:solidFill>
                    <a:schemeClr val="tx1"/>
                  </a:solidFill>
                  <a:round/>
                  <a:headEnd type="none" w="sm" len="sm"/>
                  <a:tailEnd type="none" w="sm" len="sm"/>
                </a:ln>
                <a:effectLst>
                  <a:outerShdw dist="45791" dir="2021404" algn="ctr" rotWithShape="0">
                    <a:srgbClr val="C0C0C0"/>
                  </a:outerShdw>
                </a:effectLst>
                <a:latin typeface="Arial Black" panose="020B0A04020102020204" pitchFamily="34" charset="0"/>
              </a:rPr>
              <a:t>Office of the Controller</a:t>
            </a:r>
          </a:p>
          <a:p>
            <a:pPr algn="ctr"/>
            <a:r>
              <a:rPr lang="en-US" sz="2000" b="1" i="1" kern="10" dirty="0" smtClean="0">
                <a:ln w="9525">
                  <a:solidFill>
                    <a:schemeClr val="tx1"/>
                  </a:solidFill>
                  <a:round/>
                  <a:headEnd type="none" w="sm" len="sm"/>
                  <a:tailEnd type="none" w="sm" len="sm"/>
                </a:ln>
                <a:effectLst>
                  <a:outerShdw dist="45791" dir="2021404" algn="ctr" rotWithShape="0">
                    <a:srgbClr val="C0C0C0"/>
                  </a:outerShdw>
                </a:effectLst>
                <a:latin typeface="Arial Black" panose="020B0A04020102020204" pitchFamily="34" charset="0"/>
              </a:rPr>
              <a:t>2017  Annual  Report</a:t>
            </a:r>
            <a:endParaRPr lang="en-US" sz="2000" b="1" i="1" kern="10" dirty="0">
              <a:ln w="9525">
                <a:solidFill>
                  <a:schemeClr val="tx1"/>
                </a:solidFill>
                <a:round/>
                <a:headEnd type="none" w="sm" len="sm"/>
                <a:tailEnd type="none" w="sm" len="sm"/>
              </a:ln>
              <a:effectLst>
                <a:outerShdw dist="45791" dir="2021404" algn="ctr" rotWithShape="0">
                  <a:srgbClr val="C0C0C0"/>
                </a:outerShdw>
              </a:effectLst>
              <a:latin typeface="Arial Black" panose="020B0A04020102020204" pitchFamily="34" charset="0"/>
            </a:endParaRPr>
          </a:p>
        </p:txBody>
      </p:sp>
      <p:sp>
        <p:nvSpPr>
          <p:cNvPr id="214019" name="WordArt 3"/>
          <p:cNvSpPr>
            <a:spLocks noChangeArrowheads="1" noChangeShapeType="1" noTextEdit="1"/>
          </p:cNvSpPr>
          <p:nvPr/>
        </p:nvSpPr>
        <p:spPr bwMode="auto">
          <a:xfrm>
            <a:off x="1952625" y="5924550"/>
            <a:ext cx="3324225" cy="771525"/>
          </a:xfrm>
          <a:prstGeom prst="rect">
            <a:avLst/>
          </a:prstGeom>
        </p:spPr>
        <p:txBody>
          <a:bodyPr wrap="none" fromWordArt="1">
            <a:prstTxWarp prst="textPlain">
              <a:avLst>
                <a:gd name="adj" fmla="val 50000"/>
              </a:avLst>
            </a:prstTxWarp>
          </a:bodyPr>
          <a:lstStyle/>
          <a:p>
            <a:pPr algn="ctr"/>
            <a:r>
              <a:rPr lang="en-US" sz="1800" b="1" kern="10">
                <a:ln w="9525">
                  <a:solidFill>
                    <a:schemeClr val="tx1"/>
                  </a:solidFill>
                  <a:round/>
                  <a:headEnd type="none" w="sm" len="sm"/>
                  <a:tailEnd type="none" w="sm" len="sm"/>
                </a:ln>
                <a:solidFill>
                  <a:srgbClr val="000000"/>
                </a:solidFill>
                <a:effectLst>
                  <a:outerShdw dist="45791" dir="2021404" algn="ctr" rotWithShape="0">
                    <a:srgbClr val="C0C0C0"/>
                  </a:outerShdw>
                </a:effectLst>
                <a:cs typeface="Arial" panose="020B0604020202020204" pitchFamily="34" charset="0"/>
              </a:rPr>
              <a:t>Glenn Eckhart, County Controller</a:t>
            </a:r>
          </a:p>
          <a:p>
            <a:pPr algn="ctr"/>
            <a:r>
              <a:rPr lang="en-US" sz="1800" b="1" kern="10">
                <a:ln w="9525">
                  <a:solidFill>
                    <a:schemeClr val="tx1"/>
                  </a:solidFill>
                  <a:round/>
                  <a:headEnd type="none" w="sm" len="sm"/>
                  <a:tailEnd type="none" w="sm" len="sm"/>
                </a:ln>
                <a:solidFill>
                  <a:srgbClr val="000000"/>
                </a:solidFill>
                <a:effectLst>
                  <a:outerShdw dist="45791" dir="2021404" algn="ctr" rotWithShape="0">
                    <a:srgbClr val="C0C0C0"/>
                  </a:outerShdw>
                </a:effectLst>
                <a:cs typeface="Arial" panose="020B0604020202020204" pitchFamily="34" charset="0"/>
              </a:rPr>
              <a:t>                            </a:t>
            </a:r>
          </a:p>
          <a:p>
            <a:pPr algn="ctr"/>
            <a:endParaRPr lang="en-US" sz="1800" b="1" kern="10">
              <a:ln w="9525">
                <a:solidFill>
                  <a:schemeClr val="tx1"/>
                </a:solidFill>
                <a:round/>
                <a:headEnd type="none" w="sm" len="sm"/>
                <a:tailEnd type="none" w="sm" len="sm"/>
              </a:ln>
              <a:solidFill>
                <a:srgbClr val="000000"/>
              </a:solidFill>
              <a:effectLst>
                <a:outerShdw dist="45791" dir="2021404" algn="ctr" rotWithShape="0">
                  <a:srgbClr val="C0C0C0"/>
                </a:outerShdw>
              </a:effectLst>
              <a:cs typeface="Arial" panose="020B0604020202020204" pitchFamily="34" charset="0"/>
            </a:endParaRPr>
          </a:p>
        </p:txBody>
      </p:sp>
      <p:sp>
        <p:nvSpPr>
          <p:cNvPr id="214020" name="Text Box 4"/>
          <p:cNvSpPr txBox="1">
            <a:spLocks noChangeArrowheads="1"/>
          </p:cNvSpPr>
          <p:nvPr/>
        </p:nvSpPr>
        <p:spPr bwMode="auto">
          <a:xfrm>
            <a:off x="4457700" y="8229600"/>
            <a:ext cx="2286000"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t>Prepared by John A. Falk, CPA</a:t>
            </a:r>
          </a:p>
          <a:p>
            <a:pPr>
              <a:spcBef>
                <a:spcPct val="50000"/>
              </a:spcBef>
            </a:pPr>
            <a:r>
              <a:rPr lang="en-US" altLang="en-US" sz="900" b="1"/>
              <a:t>	Deputy Controller</a:t>
            </a:r>
            <a:endParaRPr lang="en-US" altLang="en-US" sz="900"/>
          </a:p>
        </p:txBody>
      </p:sp>
      <p:graphicFrame>
        <p:nvGraphicFramePr>
          <p:cNvPr id="214021" name="Object 5"/>
          <p:cNvGraphicFramePr>
            <a:graphicFrameLocks noChangeAspect="1"/>
          </p:cNvGraphicFramePr>
          <p:nvPr/>
        </p:nvGraphicFramePr>
        <p:xfrm>
          <a:off x="5286375" y="466725"/>
          <a:ext cx="1371600" cy="1371600"/>
        </p:xfrm>
        <a:graphic>
          <a:graphicData uri="http://schemas.openxmlformats.org/presentationml/2006/ole">
            <mc:AlternateContent xmlns:mc="http://schemas.openxmlformats.org/markup-compatibility/2006">
              <mc:Choice xmlns:v="urn:schemas-microsoft-com:vml" Requires="v">
                <p:oleObj spid="_x0000_s28699" name="Photo Editor Photo" r:id="rId4" imgW="914479" imgH="914479" progId="MSPhotoEd.3">
                  <p:embed/>
                </p:oleObj>
              </mc:Choice>
              <mc:Fallback>
                <p:oleObj name="Photo Editor Photo" r:id="rId4" imgW="914479" imgH="914479"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6375" y="466725"/>
                        <a:ext cx="1371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4025" name="Text Box 9"/>
          <p:cNvSpPr txBox="1">
            <a:spLocks noChangeArrowheads="1"/>
          </p:cNvSpPr>
          <p:nvPr/>
        </p:nvSpPr>
        <p:spPr bwMode="auto">
          <a:xfrm>
            <a:off x="1666875" y="704850"/>
            <a:ext cx="3305175"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b="1" dirty="0">
                <a:effectLst>
                  <a:outerShdw blurRad="38100" dist="38100" dir="2700000" algn="tl">
                    <a:srgbClr val="000000">
                      <a:alpha val="43137"/>
                    </a:srgbClr>
                  </a:outerShdw>
                </a:effectLst>
                <a:latin typeface="Arial Black" panose="020B0A04020102020204" pitchFamily="34" charset="0"/>
              </a:rPr>
              <a:t>County of Lehigh</a:t>
            </a:r>
          </a:p>
          <a:p>
            <a:pPr algn="ctr">
              <a:spcBef>
                <a:spcPct val="50000"/>
              </a:spcBef>
            </a:pPr>
            <a:r>
              <a:rPr lang="en-US" altLang="en-US" sz="1800" b="1" dirty="0">
                <a:effectLst>
                  <a:outerShdw blurRad="38100" dist="38100" dir="2700000" algn="tl">
                    <a:srgbClr val="000000">
                      <a:alpha val="43137"/>
                    </a:srgbClr>
                  </a:outerShdw>
                </a:effectLst>
                <a:latin typeface="Arial Black" panose="020B0A04020102020204" pitchFamily="34" charset="0"/>
              </a:rPr>
              <a:t>Allentown, Pennsylvania</a:t>
            </a:r>
          </a:p>
        </p:txBody>
      </p:sp>
      <p:pic>
        <p:nvPicPr>
          <p:cNvPr id="214026" name="Picture 10" descr="Click for description">
            <a:hlinkClick r:id="rId6" tooltip="ethics"/>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69456" y="7087545"/>
            <a:ext cx="14287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214040" name="Picture 24" descr="thumbnail">
            <a:hlinkClick r:id="rId8" tooltip="Tax Savings Deposi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8625" y="3864656"/>
            <a:ext cx="1524000" cy="1333500"/>
          </a:xfrm>
          <a:prstGeom prst="rect">
            <a:avLst/>
          </a:prstGeom>
          <a:noFill/>
          <a:extLst>
            <a:ext uri="{909E8E84-426E-40DD-AFC4-6F175D3DCCD1}">
              <a14:hiddenFill xmlns:a14="http://schemas.microsoft.com/office/drawing/2010/main">
                <a:solidFill>
                  <a:srgbClr val="FFFFFF"/>
                </a:solidFill>
              </a14:hiddenFill>
            </a:ext>
          </a:extLst>
        </p:spPr>
      </p:pic>
      <p:sp>
        <p:nvSpPr>
          <p:cNvPr id="214043" name="Text Box 27"/>
          <p:cNvSpPr txBox="1">
            <a:spLocks noChangeArrowheads="1"/>
          </p:cNvSpPr>
          <p:nvPr/>
        </p:nvSpPr>
        <p:spPr bwMode="auto">
          <a:xfrm>
            <a:off x="1914525" y="6276975"/>
            <a:ext cx="3819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Serving the Taxpayers of the County of Lehigh</a:t>
            </a:r>
          </a:p>
        </p:txBody>
      </p:sp>
      <p:sp>
        <p:nvSpPr>
          <p:cNvPr id="214047" name="WordArt 31"/>
          <p:cNvSpPr>
            <a:spLocks noChangeArrowheads="1" noChangeShapeType="1" noTextEdit="1"/>
          </p:cNvSpPr>
          <p:nvPr/>
        </p:nvSpPr>
        <p:spPr bwMode="auto">
          <a:xfrm>
            <a:off x="771525" y="8067675"/>
            <a:ext cx="590550" cy="2286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endParaRPr lang="en-US" sz="1800" kern="10" spc="360" dirty="0">
              <a:ln w="9525">
                <a:solidFill>
                  <a:srgbClr val="000000"/>
                </a:solidFill>
                <a:round/>
                <a:headEnd/>
                <a:tailEnd/>
              </a:ln>
              <a:solidFill>
                <a:srgbClr val="000000"/>
              </a:solidFill>
              <a:latin typeface="Lucida Handwriting" panose="03010101010101010101" pitchFamily="66" charset="0"/>
            </a:endParaRPr>
          </a:p>
        </p:txBody>
      </p:sp>
      <p:pic>
        <p:nvPicPr>
          <p:cNvPr id="214051" name="Picture 35" descr="thumbnail">
            <a:hlinkClick r:id="rId10" tooltip="Flag Salute"/>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9550" y="257175"/>
            <a:ext cx="11430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42975" y="6764788"/>
            <a:ext cx="3290463" cy="1850885"/>
          </a:xfrm>
          <a:prstGeom prst="rect">
            <a:avLst/>
          </a:prstGeom>
        </p:spPr>
      </p:pic>
      <p:pic>
        <p:nvPicPr>
          <p:cNvPr id="3" name="Pictur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276850" y="4133850"/>
            <a:ext cx="1104900" cy="1104900"/>
          </a:xfrm>
          <a:prstGeom prst="rect">
            <a:avLst/>
          </a:prstGeom>
        </p:spPr>
      </p:pic>
      <p:pic>
        <p:nvPicPr>
          <p:cNvPr id="16" name="Picture 15"/>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138362" y="4133850"/>
            <a:ext cx="2743200" cy="1543050"/>
          </a:xfrm>
          <a:prstGeom prst="rect">
            <a:avLst/>
          </a:prstGeom>
        </p:spPr>
      </p:pic>
    </p:spTree>
    <p:extLst>
      <p:ext uri="{BB962C8B-B14F-4D97-AF65-F5344CB8AC3E}">
        <p14:creationId xmlns:p14="http://schemas.microsoft.com/office/powerpoint/2010/main" val="2858972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2236499985"/>
              </p:ext>
            </p:extLst>
          </p:nvPr>
        </p:nvGraphicFramePr>
        <p:xfrm>
          <a:off x="266218" y="3229337"/>
          <a:ext cx="6331352" cy="5212466"/>
        </p:xfrm>
        <a:graphic>
          <a:graphicData uri="http://schemas.openxmlformats.org/drawingml/2006/chart">
            <c:chart xmlns:c="http://schemas.openxmlformats.org/drawingml/2006/chart" xmlns:r="http://schemas.openxmlformats.org/officeDocument/2006/relationships" r:id="rId3"/>
          </a:graphicData>
        </a:graphic>
      </p:graphicFrame>
      <p:sp>
        <p:nvSpPr>
          <p:cNvPr id="16388" name="Rectangle 1026"/>
          <p:cNvSpPr>
            <a:spLocks noGrp="1" noChangeArrowheads="1"/>
          </p:cNvSpPr>
          <p:nvPr>
            <p:ph type="title"/>
          </p:nvPr>
        </p:nvSpPr>
        <p:spPr>
          <a:xfrm>
            <a:off x="514350" y="879475"/>
            <a:ext cx="5829300" cy="1050925"/>
          </a:xfrm>
          <a:noFill/>
        </p:spPr>
        <p:txBody>
          <a:bodyPr>
            <a:normAutofit fontScale="90000"/>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2017 Audit Hours</a:t>
            </a:r>
            <a:r>
              <a:rPr lang="en-US" sz="1800" b="1" i="1" dirty="0" smtClean="0">
                <a:latin typeface="Bookman Old Style" panose="02050604050505020204" pitchFamily="18" charset="0"/>
              </a:rPr>
              <a:t/>
            </a:r>
            <a:br>
              <a:rPr lang="en-US" sz="1800" b="1" i="1" dirty="0" smtClean="0">
                <a:latin typeface="Bookman Old Style" panose="02050604050505020204" pitchFamily="18" charset="0"/>
              </a:rPr>
            </a:br>
            <a:r>
              <a:rPr lang="en-US" sz="1000" dirty="0" smtClean="0">
                <a:latin typeface="Bookman Old Style" panose="02050604050505020204" pitchFamily="18" charset="0"/>
              </a:rPr>
              <a:t>(percentages rounded)</a:t>
            </a:r>
            <a:r>
              <a:rPr lang="en-US" sz="1800" b="1" i="1" dirty="0" smtClean="0"/>
              <a:t/>
            </a:r>
            <a:br>
              <a:rPr lang="en-US" sz="1800" b="1" i="1" dirty="0" smtClean="0"/>
            </a:br>
            <a:endParaRPr lang="en-US" sz="1600" i="1" dirty="0" smtClean="0"/>
          </a:p>
        </p:txBody>
      </p:sp>
      <p:sp>
        <p:nvSpPr>
          <p:cNvPr id="7" name="Footer Placeholder 2"/>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1638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8ED217DC-290D-479D-8949-C9E1C4FA836D}" type="slidenum">
              <a:rPr kumimoji="0" lang="en-US" sz="1400">
                <a:solidFill>
                  <a:schemeClr val="tx2"/>
                </a:solidFill>
              </a:rPr>
              <a:pPr>
                <a:spcBef>
                  <a:spcPct val="50000"/>
                </a:spcBef>
                <a:buClrTx/>
                <a:buSzTx/>
                <a:buFontTx/>
                <a:buNone/>
              </a:pPr>
              <a:t>9</a:t>
            </a:fld>
            <a:endParaRPr kumimoji="0" lang="en-US" sz="1400">
              <a:solidFill>
                <a:schemeClr val="tx2"/>
              </a:solidFill>
            </a:endParaRPr>
          </a:p>
        </p:txBody>
      </p:sp>
      <p:sp>
        <p:nvSpPr>
          <p:cNvPr id="16390" name="Text Box 1028"/>
          <p:cNvSpPr txBox="1">
            <a:spLocks noChangeArrowheads="1"/>
          </p:cNvSpPr>
          <p:nvPr/>
        </p:nvSpPr>
        <p:spPr bwMode="auto">
          <a:xfrm>
            <a:off x="685800" y="381000"/>
            <a:ext cx="5715000" cy="227013"/>
          </a:xfrm>
          <a:prstGeom prst="rect">
            <a:avLst/>
          </a:prstGeom>
          <a:solidFill>
            <a:srgbClr val="FF3300"/>
          </a:solidFill>
          <a:ln w="12700">
            <a:solidFill>
              <a:schemeClr val="tx2"/>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628650" y="685800"/>
            <a:ext cx="5848350" cy="990600"/>
          </a:xfrm>
        </p:spPr>
        <p:txBody>
          <a:bodyPr>
            <a:normAutofit fontScale="90000"/>
          </a:bodyPr>
          <a:lstStyle/>
          <a:p>
            <a:r>
              <a:rPr kumimoji="0" lang="en-US" sz="2400" b="1" i="1" smtClean="0">
                <a:latin typeface="Bookman Old Style" panose="02050604050505020204" pitchFamily="18" charset="0"/>
              </a:rPr>
              <a:t>County Of Lehigh</a:t>
            </a:r>
            <a:br>
              <a:rPr kumimoji="0" lang="en-US" sz="2400" b="1" i="1" smtClean="0">
                <a:latin typeface="Bookman Old Style" panose="02050604050505020204" pitchFamily="18" charset="0"/>
              </a:rPr>
            </a:br>
            <a:r>
              <a:rPr kumimoji="0" lang="en-US" sz="2400" b="1" i="1" smtClean="0">
                <a:latin typeface="Bookman Old Style" panose="02050604050505020204" pitchFamily="18" charset="0"/>
              </a:rPr>
              <a:t>Office Of The Controller</a:t>
            </a:r>
            <a:br>
              <a:rPr kumimoji="0" lang="en-US" sz="2400" b="1" i="1" smtClean="0">
                <a:latin typeface="Bookman Old Style" panose="02050604050505020204" pitchFamily="18" charset="0"/>
              </a:rPr>
            </a:br>
            <a:r>
              <a:rPr kumimoji="0" lang="en-US" sz="1800" b="1" i="1" smtClean="0">
                <a:latin typeface="Bookman Old Style" panose="02050604050505020204" pitchFamily="18" charset="0"/>
              </a:rPr>
              <a:t>Desk “Audits”</a:t>
            </a:r>
            <a:br>
              <a:rPr kumimoji="0" lang="en-US" sz="1800" b="1" i="1" smtClean="0">
                <a:latin typeface="Bookman Old Style" panose="02050604050505020204" pitchFamily="18" charset="0"/>
              </a:rPr>
            </a:br>
            <a:r>
              <a:rPr kumimoji="0" lang="en-US" sz="1800" b="1" i="1" smtClean="0">
                <a:latin typeface="Bookman Old Style" panose="02050604050505020204" pitchFamily="18" charset="0"/>
              </a:rPr>
              <a:t>Our “Early Warning” System</a:t>
            </a:r>
            <a:endParaRPr kumimoji="0" lang="en-US" sz="2400" b="1" i="1" smtClean="0">
              <a:latin typeface="Times New Roman" panose="02020603050405020304" pitchFamily="18" charset="0"/>
            </a:endParaRPr>
          </a:p>
        </p:txBody>
      </p:sp>
      <p:sp>
        <p:nvSpPr>
          <p:cNvPr id="8" name="Footer Placeholder 2"/>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174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6DA52C72-E0FA-45FE-8CC6-AC824DE5696B}" type="slidenum">
              <a:rPr kumimoji="0" lang="en-US" sz="1400">
                <a:solidFill>
                  <a:schemeClr val="tx2"/>
                </a:solidFill>
              </a:rPr>
              <a:pPr>
                <a:spcBef>
                  <a:spcPct val="50000"/>
                </a:spcBef>
                <a:buClrTx/>
                <a:buSzTx/>
                <a:buFontTx/>
                <a:buNone/>
              </a:pPr>
              <a:t>10</a:t>
            </a:fld>
            <a:endParaRPr kumimoji="0" lang="en-US" sz="1400">
              <a:solidFill>
                <a:schemeClr val="tx2"/>
              </a:solidFill>
            </a:endParaRPr>
          </a:p>
        </p:txBody>
      </p:sp>
      <p:sp>
        <p:nvSpPr>
          <p:cNvPr id="17413" name="Text Box 3"/>
          <p:cNvSpPr txBox="1">
            <a:spLocks noChangeArrowheads="1"/>
          </p:cNvSpPr>
          <p:nvPr/>
        </p:nvSpPr>
        <p:spPr bwMode="auto">
          <a:xfrm>
            <a:off x="685800" y="314325"/>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
        <p:nvSpPr>
          <p:cNvPr id="17414" name="Text Box 4"/>
          <p:cNvSpPr txBox="1">
            <a:spLocks noChangeArrowheads="1"/>
          </p:cNvSpPr>
          <p:nvPr/>
        </p:nvSpPr>
        <p:spPr bwMode="auto">
          <a:xfrm>
            <a:off x="685800" y="2362200"/>
            <a:ext cx="5791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1200">
              <a:latin typeface="Times New Roman" panose="02020603050405020304" pitchFamily="18" charset="0"/>
            </a:endParaRPr>
          </a:p>
        </p:txBody>
      </p:sp>
      <p:sp>
        <p:nvSpPr>
          <p:cNvPr id="17415" name="Text Box 5"/>
          <p:cNvSpPr txBox="1">
            <a:spLocks noChangeArrowheads="1"/>
          </p:cNvSpPr>
          <p:nvPr/>
        </p:nvSpPr>
        <p:spPr bwMode="auto">
          <a:xfrm>
            <a:off x="762000" y="2743200"/>
            <a:ext cx="56388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0"/>
              </a:spcBef>
              <a:buClrTx/>
              <a:buSzTx/>
              <a:buFontTx/>
              <a:buNone/>
            </a:pPr>
            <a:r>
              <a:rPr kumimoji="0" lang="en-US" sz="1400" b="1" i="1" u="sng" dirty="0">
                <a:solidFill>
                  <a:srgbClr val="000000"/>
                </a:solidFill>
                <a:latin typeface="Times New Roman" panose="02020603050405020304" pitchFamily="18" charset="0"/>
              </a:rPr>
              <a:t>What is a Desk Audit?</a:t>
            </a:r>
          </a:p>
          <a:p>
            <a:pPr>
              <a:spcBef>
                <a:spcPct val="0"/>
              </a:spcBef>
              <a:buClrTx/>
              <a:buSzTx/>
              <a:buFontTx/>
              <a:buNone/>
            </a:pPr>
            <a:r>
              <a:rPr kumimoji="0" lang="en-US" sz="1200" dirty="0">
                <a:solidFill>
                  <a:srgbClr val="000000"/>
                </a:solidFill>
                <a:latin typeface="Times New Roman" panose="02020603050405020304" pitchFamily="18" charset="0"/>
              </a:rPr>
              <a:t>A desk audit is not really an audit at all. It is a spot check clerical review of monthly reports which acts as an early warning system intended to provide ongoing oversight for cash handling offices. If anything unusual is noted during a desk audit, the auditors look into the matter immediately. These monthly clerical reviews serve to highlight any unusual situation in a timely manner that requires our attention. Ultimately, full financial or performance audits are performed based on our risk assessment on a cyclical basis.</a:t>
            </a:r>
          </a:p>
          <a:p>
            <a:pPr>
              <a:spcBef>
                <a:spcPct val="0"/>
              </a:spcBef>
              <a:buClrTx/>
              <a:buSzTx/>
              <a:buFontTx/>
              <a:buNone/>
            </a:pPr>
            <a:r>
              <a:rPr kumimoji="0" lang="en-US" sz="1200" dirty="0">
                <a:solidFill>
                  <a:srgbClr val="000000"/>
                </a:solidFill>
                <a:latin typeface="Times New Roman" panose="02020603050405020304" pitchFamily="18" charset="0"/>
              </a:rPr>
              <a:t> </a:t>
            </a:r>
            <a:endParaRPr kumimoji="0" lang="en-US" sz="1400" b="1" i="1" dirty="0">
              <a:solidFill>
                <a:srgbClr val="000000"/>
              </a:solidFill>
              <a:latin typeface="Times New Roman" panose="02020603050405020304" pitchFamily="18" charset="0"/>
            </a:endParaRPr>
          </a:p>
          <a:p>
            <a:pPr>
              <a:spcBef>
                <a:spcPct val="0"/>
              </a:spcBef>
              <a:buClrTx/>
              <a:buSzTx/>
              <a:buFontTx/>
              <a:buNone/>
            </a:pPr>
            <a:r>
              <a:rPr kumimoji="0" lang="en-US" sz="1400" b="1" i="1" u="sng" dirty="0" smtClean="0">
                <a:solidFill>
                  <a:srgbClr val="000000"/>
                </a:solidFill>
                <a:latin typeface="Times New Roman" panose="02020603050405020304" pitchFamily="18" charset="0"/>
              </a:rPr>
              <a:t>2017 </a:t>
            </a:r>
            <a:r>
              <a:rPr kumimoji="0" lang="en-US" sz="1400" b="1" i="1" u="sng" dirty="0">
                <a:solidFill>
                  <a:srgbClr val="000000"/>
                </a:solidFill>
                <a:latin typeface="Times New Roman" panose="02020603050405020304" pitchFamily="18" charset="0"/>
              </a:rPr>
              <a:t>Desk Audits:</a:t>
            </a:r>
          </a:p>
          <a:p>
            <a:pPr>
              <a:spcBef>
                <a:spcPct val="0"/>
              </a:spcBef>
              <a:buClrTx/>
              <a:buSzTx/>
              <a:buFontTx/>
              <a:buNone/>
            </a:pPr>
            <a:r>
              <a:rPr kumimoji="0" lang="en-US" sz="1200" b="1" i="1" u="sng" dirty="0">
                <a:solidFill>
                  <a:srgbClr val="000000"/>
                </a:solidFill>
                <a:latin typeface="Times New Roman" panose="02020603050405020304" pitchFamily="18" charset="0"/>
              </a:rPr>
              <a:t>Row Offices</a:t>
            </a:r>
            <a:r>
              <a:rPr kumimoji="0" lang="en-US" sz="1200" b="1" i="1" dirty="0">
                <a:solidFill>
                  <a:srgbClr val="000000"/>
                </a:solidFill>
                <a:latin typeface="Times New Roman" panose="02020603050405020304" pitchFamily="18" charset="0"/>
              </a:rPr>
              <a:t> </a:t>
            </a:r>
            <a:r>
              <a:rPr kumimoji="0" lang="en-US" sz="1200" dirty="0">
                <a:solidFill>
                  <a:srgbClr val="000000"/>
                </a:solidFill>
                <a:latin typeface="Times New Roman" panose="02020603050405020304" pitchFamily="18" charset="0"/>
              </a:rPr>
              <a:t>– Monthly desk audits of row office reports for the period January </a:t>
            </a:r>
            <a:r>
              <a:rPr kumimoji="0" lang="en-US" sz="1200" dirty="0" smtClean="0">
                <a:solidFill>
                  <a:srgbClr val="000000"/>
                </a:solidFill>
                <a:latin typeface="Times New Roman" panose="02020603050405020304" pitchFamily="18" charset="0"/>
              </a:rPr>
              <a:t>2017 </a:t>
            </a:r>
            <a:r>
              <a:rPr kumimoji="0" lang="en-US" sz="1200" dirty="0">
                <a:solidFill>
                  <a:srgbClr val="000000"/>
                </a:solidFill>
                <a:latin typeface="Times New Roman" panose="02020603050405020304" pitchFamily="18" charset="0"/>
              </a:rPr>
              <a:t>through December </a:t>
            </a:r>
            <a:r>
              <a:rPr kumimoji="0" lang="en-US" sz="1200" dirty="0" smtClean="0">
                <a:solidFill>
                  <a:srgbClr val="000000"/>
                </a:solidFill>
                <a:latin typeface="Times New Roman" panose="02020603050405020304" pitchFamily="18" charset="0"/>
              </a:rPr>
              <a:t>2017 </a:t>
            </a:r>
            <a:r>
              <a:rPr kumimoji="0" lang="en-US" sz="1200" dirty="0">
                <a:solidFill>
                  <a:srgbClr val="000000"/>
                </a:solidFill>
                <a:latin typeface="Times New Roman" panose="02020603050405020304" pitchFamily="18" charset="0"/>
              </a:rPr>
              <a:t>(continuous monitoring).</a:t>
            </a:r>
          </a:p>
          <a:p>
            <a:pPr>
              <a:spcBef>
                <a:spcPct val="0"/>
              </a:spcBef>
              <a:buClrTx/>
              <a:buSzTx/>
              <a:buFontTx/>
              <a:buNone/>
            </a:pPr>
            <a:endParaRPr kumimoji="0" lang="en-US" sz="1200" dirty="0">
              <a:solidFill>
                <a:srgbClr val="000000"/>
              </a:solidFill>
              <a:latin typeface="Times New Roman" panose="02020603050405020304" pitchFamily="18" charset="0"/>
            </a:endParaRPr>
          </a:p>
          <a:p>
            <a:pPr>
              <a:spcBef>
                <a:spcPct val="0"/>
              </a:spcBef>
              <a:buClrTx/>
              <a:buSzTx/>
              <a:buFontTx/>
              <a:buNone/>
            </a:pPr>
            <a:r>
              <a:rPr kumimoji="0" lang="en-US" sz="1200" dirty="0">
                <a:solidFill>
                  <a:srgbClr val="000000"/>
                </a:solidFill>
                <a:latin typeface="Arial" panose="020B0604020202020204" pitchFamily="34" charset="0"/>
              </a:rPr>
              <a:t>	</a:t>
            </a:r>
            <a:r>
              <a:rPr kumimoji="0" lang="en-US" sz="1200" dirty="0">
                <a:solidFill>
                  <a:srgbClr val="000000"/>
                </a:solidFill>
                <a:latin typeface="Times New Roman" panose="02020603050405020304" pitchFamily="18" charset="0"/>
              </a:rPr>
              <a:t>Register of Wills Division *</a:t>
            </a:r>
          </a:p>
          <a:p>
            <a:pPr>
              <a:spcBef>
                <a:spcPct val="0"/>
              </a:spcBef>
              <a:buClrTx/>
              <a:buSzTx/>
              <a:buFontTx/>
              <a:buNone/>
            </a:pPr>
            <a:r>
              <a:rPr kumimoji="0" lang="en-US" sz="1200" dirty="0">
                <a:solidFill>
                  <a:srgbClr val="000000"/>
                </a:solidFill>
                <a:latin typeface="Times New Roman" panose="02020603050405020304" pitchFamily="18" charset="0"/>
              </a:rPr>
              <a:t>	Recorder of Deeds Division*</a:t>
            </a:r>
          </a:p>
          <a:p>
            <a:pPr>
              <a:spcBef>
                <a:spcPct val="0"/>
              </a:spcBef>
              <a:buClrTx/>
              <a:buSzTx/>
              <a:buFontTx/>
              <a:buNone/>
            </a:pPr>
            <a:r>
              <a:rPr kumimoji="0" lang="en-US" sz="1200" dirty="0">
                <a:solidFill>
                  <a:srgbClr val="000000"/>
                </a:solidFill>
                <a:latin typeface="Times New Roman" panose="02020603050405020304" pitchFamily="18" charset="0"/>
              </a:rPr>
              <a:t>	Clerk of Courts Criminal Division*</a:t>
            </a:r>
          </a:p>
          <a:p>
            <a:pPr>
              <a:spcBef>
                <a:spcPct val="0"/>
              </a:spcBef>
              <a:buClrTx/>
              <a:buSzTx/>
              <a:buFontTx/>
              <a:buNone/>
            </a:pPr>
            <a:r>
              <a:rPr kumimoji="0" lang="en-US" sz="1200" dirty="0">
                <a:solidFill>
                  <a:srgbClr val="000000"/>
                </a:solidFill>
                <a:latin typeface="Times New Roman" panose="02020603050405020304" pitchFamily="18" charset="0"/>
              </a:rPr>
              <a:t>	Clerk of Courts Civil Division*</a:t>
            </a:r>
          </a:p>
          <a:p>
            <a:pPr>
              <a:spcBef>
                <a:spcPct val="0"/>
              </a:spcBef>
              <a:buClrTx/>
              <a:buSzTx/>
              <a:buFontTx/>
              <a:buNone/>
            </a:pPr>
            <a:r>
              <a:rPr kumimoji="0" lang="en-US" sz="1200" dirty="0">
                <a:solidFill>
                  <a:srgbClr val="000000"/>
                </a:solidFill>
                <a:latin typeface="Times New Roman" panose="02020603050405020304" pitchFamily="18" charset="0"/>
              </a:rPr>
              <a:t>	Orphans Court Office</a:t>
            </a:r>
          </a:p>
          <a:p>
            <a:pPr>
              <a:spcBef>
                <a:spcPct val="0"/>
              </a:spcBef>
              <a:buClrTx/>
              <a:buSzTx/>
              <a:buFontTx/>
              <a:buNone/>
            </a:pPr>
            <a:r>
              <a:rPr kumimoji="0" lang="en-US" sz="1200" dirty="0">
                <a:solidFill>
                  <a:srgbClr val="000000"/>
                </a:solidFill>
                <a:latin typeface="Times New Roman" panose="02020603050405020304" pitchFamily="18" charset="0"/>
              </a:rPr>
              <a:t>	Coroner’s Office</a:t>
            </a:r>
          </a:p>
          <a:p>
            <a:pPr>
              <a:spcBef>
                <a:spcPct val="0"/>
              </a:spcBef>
              <a:buClrTx/>
              <a:buSzTx/>
              <a:buFontTx/>
              <a:buNone/>
            </a:pPr>
            <a:r>
              <a:rPr kumimoji="0" lang="en-US" sz="1200" dirty="0">
                <a:solidFill>
                  <a:srgbClr val="000000"/>
                </a:solidFill>
                <a:latin typeface="Times New Roman" panose="02020603050405020304" pitchFamily="18" charset="0"/>
              </a:rPr>
              <a:t>	Sheriff’s Office</a:t>
            </a:r>
          </a:p>
          <a:p>
            <a:pPr>
              <a:spcBef>
                <a:spcPct val="0"/>
              </a:spcBef>
              <a:buClrTx/>
              <a:buSzTx/>
              <a:buFontTx/>
              <a:buNone/>
            </a:pPr>
            <a:endParaRPr kumimoji="0" lang="en-US" sz="1200" dirty="0">
              <a:solidFill>
                <a:srgbClr val="000000"/>
              </a:solidFill>
              <a:latin typeface="Times New Roman" panose="02020603050405020304" pitchFamily="18" charset="0"/>
            </a:endParaRPr>
          </a:p>
          <a:p>
            <a:pPr>
              <a:spcBef>
                <a:spcPct val="0"/>
              </a:spcBef>
              <a:buClrTx/>
              <a:buSzTx/>
              <a:buFontTx/>
              <a:buNone/>
            </a:pPr>
            <a:r>
              <a:rPr kumimoji="0" lang="en-US" sz="1200" dirty="0">
                <a:solidFill>
                  <a:srgbClr val="000000"/>
                </a:solidFill>
                <a:latin typeface="Times New Roman" panose="02020603050405020304" pitchFamily="18" charset="0"/>
              </a:rPr>
              <a:t>* These offices are part of the Clerk of Judicial Records Office. </a:t>
            </a:r>
          </a:p>
          <a:p>
            <a:pPr>
              <a:spcBef>
                <a:spcPct val="0"/>
              </a:spcBef>
              <a:buClrTx/>
              <a:buSzTx/>
              <a:buFontTx/>
              <a:buNone/>
            </a:pPr>
            <a:endParaRPr kumimoji="0" lang="en-US" sz="1200" u="sng" dirty="0">
              <a:solidFill>
                <a:srgbClr val="000000"/>
              </a:solidFill>
              <a:latin typeface="Times New Roman" panose="02020603050405020304" pitchFamily="18" charset="0"/>
            </a:endParaRPr>
          </a:p>
          <a:p>
            <a:pPr>
              <a:spcBef>
                <a:spcPct val="0"/>
              </a:spcBef>
              <a:buClrTx/>
              <a:buSzTx/>
              <a:buFontTx/>
              <a:buNone/>
            </a:pPr>
            <a:r>
              <a:rPr kumimoji="0" lang="en-US" sz="1200" b="1" i="1" u="sng" dirty="0">
                <a:solidFill>
                  <a:srgbClr val="000000"/>
                </a:solidFill>
                <a:latin typeface="Times New Roman" panose="02020603050405020304" pitchFamily="18" charset="0"/>
              </a:rPr>
              <a:t>Magisterial District Judges</a:t>
            </a:r>
            <a:r>
              <a:rPr kumimoji="0" lang="en-US" sz="1200" b="1" i="1" dirty="0">
                <a:solidFill>
                  <a:srgbClr val="000000"/>
                </a:solidFill>
                <a:latin typeface="Times New Roman" panose="02020603050405020304" pitchFamily="18" charset="0"/>
              </a:rPr>
              <a:t> </a:t>
            </a:r>
            <a:r>
              <a:rPr kumimoji="0" lang="en-US" sz="1200" dirty="0">
                <a:solidFill>
                  <a:srgbClr val="000000"/>
                </a:solidFill>
                <a:latin typeface="Times New Roman" panose="02020603050405020304" pitchFamily="18" charset="0"/>
              </a:rPr>
              <a:t>- Monthly desk audits of 14 Magisterial District Court offices’ reports for the period January </a:t>
            </a:r>
            <a:r>
              <a:rPr kumimoji="0" lang="en-US" sz="1200" dirty="0" smtClean="0">
                <a:solidFill>
                  <a:srgbClr val="000000"/>
                </a:solidFill>
                <a:latin typeface="Times New Roman" panose="02020603050405020304" pitchFamily="18" charset="0"/>
              </a:rPr>
              <a:t>2017 </a:t>
            </a:r>
            <a:r>
              <a:rPr kumimoji="0" lang="en-US" sz="1200" dirty="0">
                <a:solidFill>
                  <a:srgbClr val="000000"/>
                </a:solidFill>
                <a:latin typeface="Times New Roman" panose="02020603050405020304" pitchFamily="18" charset="0"/>
              </a:rPr>
              <a:t>through December </a:t>
            </a:r>
            <a:r>
              <a:rPr kumimoji="0" lang="en-US" sz="1200" dirty="0" smtClean="0">
                <a:solidFill>
                  <a:srgbClr val="000000"/>
                </a:solidFill>
                <a:latin typeface="Times New Roman" panose="02020603050405020304" pitchFamily="18" charset="0"/>
              </a:rPr>
              <a:t>2017 </a:t>
            </a:r>
            <a:r>
              <a:rPr kumimoji="0" lang="en-US" sz="1200" dirty="0">
                <a:solidFill>
                  <a:srgbClr val="000000"/>
                </a:solidFill>
                <a:latin typeface="Times New Roman" panose="02020603050405020304" pitchFamily="18" charset="0"/>
              </a:rPr>
              <a:t>(continuous monitoring).</a:t>
            </a:r>
          </a:p>
          <a:p>
            <a:pPr>
              <a:spcBef>
                <a:spcPct val="0"/>
              </a:spcBef>
              <a:buClrTx/>
              <a:buSzTx/>
              <a:buFontTx/>
              <a:buNone/>
            </a:pPr>
            <a:endParaRPr kumimoji="0" lang="en-US" sz="1200" u="sng" dirty="0">
              <a:solidFill>
                <a:srgbClr val="000000"/>
              </a:solidFill>
              <a:latin typeface="Times New Roman" panose="02020603050405020304" pitchFamily="18" charset="0"/>
            </a:endParaRPr>
          </a:p>
          <a:p>
            <a:pPr>
              <a:spcBef>
                <a:spcPct val="0"/>
              </a:spcBef>
              <a:buClrTx/>
              <a:buSzTx/>
              <a:buFontTx/>
              <a:buNone/>
            </a:pPr>
            <a:r>
              <a:rPr kumimoji="0" lang="en-US" sz="1200" i="1" u="sng" dirty="0">
                <a:solidFill>
                  <a:srgbClr val="000000"/>
                </a:solidFill>
                <a:latin typeface="Times New Roman" panose="02020603050405020304" pitchFamily="18" charset="0"/>
              </a:rPr>
              <a:t>Purpose of Audits</a:t>
            </a:r>
            <a:r>
              <a:rPr kumimoji="0" lang="en-US" sz="1200" b="1" dirty="0">
                <a:solidFill>
                  <a:srgbClr val="000000"/>
                </a:solidFill>
                <a:latin typeface="Times New Roman" panose="02020603050405020304" pitchFamily="18" charset="0"/>
              </a:rPr>
              <a:t> – For the row offices</a:t>
            </a:r>
            <a:r>
              <a:rPr kumimoji="0" lang="en-US" sz="1200" dirty="0">
                <a:solidFill>
                  <a:srgbClr val="000000"/>
                </a:solidFill>
                <a:latin typeface="Times New Roman" panose="02020603050405020304" pitchFamily="18" charset="0"/>
              </a:rPr>
              <a:t>: to verify sequential receipt usage; to verify reported revenue matches bank deposits and actual receipt of funds by the office of fiscal affairs; and to verify bank reconciliations are performed on a timely basis.</a:t>
            </a:r>
          </a:p>
          <a:p>
            <a:pPr>
              <a:spcBef>
                <a:spcPct val="0"/>
              </a:spcBef>
              <a:buClrTx/>
              <a:buSzTx/>
              <a:buFontTx/>
              <a:buNone/>
            </a:pPr>
            <a:r>
              <a:rPr kumimoji="0" lang="en-US" sz="1200" b="1" dirty="0">
                <a:solidFill>
                  <a:srgbClr val="000000"/>
                </a:solidFill>
                <a:latin typeface="Times New Roman" panose="02020603050405020304" pitchFamily="18" charset="0"/>
              </a:rPr>
              <a:t>For the magisterial district court offices</a:t>
            </a:r>
            <a:r>
              <a:rPr kumimoji="0" lang="en-US" sz="1200" dirty="0">
                <a:solidFill>
                  <a:srgbClr val="000000"/>
                </a:solidFill>
                <a:latin typeface="Times New Roman" panose="02020603050405020304" pitchFamily="18" charset="0"/>
              </a:rPr>
              <a:t>: to verify the county share of costs &amp; fines collected and remitted; to verify escrow balance control; and to verify monthly bank account reconciliations. </a:t>
            </a:r>
            <a:endParaRPr kumimoji="0" lang="en-US" sz="1200" b="1" dirty="0">
              <a:solidFill>
                <a:srgbClr val="000000"/>
              </a:solidFill>
              <a:latin typeface="Times New Roman" panose="02020603050405020304" pitchFamily="18" charset="0"/>
            </a:endParaRPr>
          </a:p>
          <a:p>
            <a:pPr>
              <a:spcBef>
                <a:spcPct val="0"/>
              </a:spcBef>
              <a:buClrTx/>
              <a:buSzTx/>
              <a:buFontTx/>
              <a:buNone/>
            </a:pPr>
            <a:endParaRPr kumimoji="0" lang="en-US" sz="1400" b="1" i="1" dirty="0">
              <a:solidFill>
                <a:srgbClr val="000000"/>
              </a:solidFill>
              <a:latin typeface="Times New Roman" panose="02020603050405020304" pitchFamily="18" charset="0"/>
            </a:endParaRPr>
          </a:p>
          <a:p>
            <a:pPr>
              <a:spcBef>
                <a:spcPct val="0"/>
              </a:spcBef>
              <a:buClrTx/>
              <a:buSzTx/>
              <a:buFontTx/>
              <a:buNone/>
            </a:pPr>
            <a:endParaRPr kumimoji="0" lang="en-US" sz="1200" dirty="0">
              <a:solidFill>
                <a:srgbClr val="000000"/>
              </a:solidFill>
              <a:latin typeface="Times New Roman" panose="02020603050405020304" pitchFamily="18" charset="0"/>
            </a:endParaRPr>
          </a:p>
          <a:p>
            <a:pPr>
              <a:spcBef>
                <a:spcPct val="0"/>
              </a:spcBef>
              <a:buClrTx/>
              <a:buSzTx/>
              <a:buFontTx/>
              <a:buNone/>
            </a:pPr>
            <a:endParaRPr kumimoji="0" lang="en-US" sz="1400" i="1" dirty="0">
              <a:latin typeface="Times New Roman" panose="02020603050405020304" pitchFamily="18" charset="0"/>
            </a:endParaRPr>
          </a:p>
          <a:p>
            <a:pPr>
              <a:spcBef>
                <a:spcPct val="0"/>
              </a:spcBef>
              <a:buClrTx/>
              <a:buSzTx/>
              <a:buFontTx/>
              <a:buNone/>
            </a:pPr>
            <a:endParaRPr kumimoji="0" lang="en-US" sz="1200" dirty="0">
              <a:latin typeface="Times New Roman" panose="02020603050405020304" pitchFamily="18" charset="0"/>
            </a:endParaRPr>
          </a:p>
        </p:txBody>
      </p:sp>
      <p:graphicFrame>
        <p:nvGraphicFramePr>
          <p:cNvPr id="17416" name="Object 13"/>
          <p:cNvGraphicFramePr>
            <a:graphicFrameLocks noChangeAspect="1"/>
          </p:cNvGraphicFramePr>
          <p:nvPr/>
        </p:nvGraphicFramePr>
        <p:xfrm>
          <a:off x="5638800" y="838200"/>
          <a:ext cx="914400" cy="990600"/>
        </p:xfrm>
        <a:graphic>
          <a:graphicData uri="http://schemas.openxmlformats.org/presentationml/2006/ole">
            <mc:AlternateContent xmlns:mc="http://schemas.openxmlformats.org/markup-compatibility/2006">
              <mc:Choice xmlns:v="urn:schemas-microsoft-com:vml" Requires="v">
                <p:oleObj spid="_x0000_s17512" name="Clip" r:id="rId3" imgW="4762500" imgH="3505200" progId="MS_ClipArt_Gallery.2">
                  <p:embed/>
                </p:oleObj>
              </mc:Choice>
              <mc:Fallback>
                <p:oleObj name="Clip" r:id="rId3" imgW="4762500" imgH="3505200" progId="MS_ClipArt_Gallery.2">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838200"/>
                        <a:ext cx="914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10050" y="5313363"/>
            <a:ext cx="1409700" cy="101917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2017 Audits</a:t>
            </a:r>
          </a:p>
        </p:txBody>
      </p:sp>
      <p:sp>
        <p:nvSpPr>
          <p:cNvPr id="19461" name="Rectangle 7"/>
          <p:cNvSpPr>
            <a:spLocks noGrp="1" noChangeArrowheads="1"/>
          </p:cNvSpPr>
          <p:nvPr>
            <p:ph type="body" sz="half" idx="1"/>
          </p:nvPr>
        </p:nvSpPr>
        <p:spPr>
          <a:xfrm>
            <a:off x="533400" y="2711450"/>
            <a:ext cx="6000750" cy="5984875"/>
          </a:xfrm>
        </p:spPr>
        <p:txBody>
          <a:bodyPr>
            <a:normAutofit/>
          </a:bodyPr>
          <a:lstStyle/>
          <a:p>
            <a:pPr>
              <a:buFont typeface="Monotype Sorts" pitchFamily="2" charset="2"/>
              <a:buNone/>
            </a:pPr>
            <a:r>
              <a:rPr lang="en-US" sz="1400" b="1" i="1" dirty="0" smtClean="0">
                <a:solidFill>
                  <a:srgbClr val="000000"/>
                </a:solidFill>
                <a:latin typeface="Times New Roman" panose="02020603050405020304" pitchFamily="18" charset="0"/>
              </a:rPr>
              <a:t>2016 Year-End Vendor  Payment Audit  – Report #17-05</a:t>
            </a:r>
          </a:p>
          <a:p>
            <a:pPr>
              <a:buFont typeface="Monotype Sorts" pitchFamily="2" charset="2"/>
              <a:buNone/>
            </a:pPr>
            <a:r>
              <a:rPr lang="en-US" sz="1400" i="1" dirty="0" smtClean="0">
                <a:solidFill>
                  <a:srgbClr val="000000"/>
                </a:solidFill>
                <a:latin typeface="Times New Roman" panose="02020603050405020304" pitchFamily="18" charset="0"/>
              </a:rPr>
              <a:t>Compliance Audit – For the Calendar Year Ended December 31, 2016</a:t>
            </a:r>
          </a:p>
          <a:p>
            <a:pPr>
              <a:buFont typeface="Monotype Sorts" pitchFamily="2" charset="2"/>
              <a:buNone/>
            </a:pPr>
            <a:r>
              <a:rPr lang="en-US" sz="1400" dirty="0" smtClean="0">
                <a:solidFill>
                  <a:srgbClr val="000000"/>
                </a:solidFill>
                <a:latin typeface="Times New Roman" panose="02020603050405020304" pitchFamily="18" charset="0"/>
              </a:rPr>
              <a:t>	</a:t>
            </a:r>
            <a:r>
              <a:rPr lang="en-US" sz="1400" dirty="0" smtClean="0">
                <a:latin typeface="Times New Roman" panose="02020603050405020304" pitchFamily="18" charset="0"/>
              </a:rPr>
              <a:t>Approximately 37,000 vendor payments amounting to over $182 million were issued by the Office of Fiscal Affairs during  calendar year 2016.</a:t>
            </a:r>
          </a:p>
          <a:p>
            <a:pPr>
              <a:buFont typeface="Monotype Sorts" pitchFamily="2" charset="2"/>
              <a:buNone/>
            </a:pPr>
            <a:r>
              <a:rPr kumimoji="0" lang="en-US" sz="1200" u="sng" dirty="0" smtClean="0">
                <a:solidFill>
                  <a:srgbClr val="000000"/>
                </a:solidFill>
                <a:latin typeface="Times New Roman" panose="02020603050405020304" pitchFamily="18" charset="0"/>
              </a:rPr>
              <a:t>Purpose of Audit</a:t>
            </a:r>
          </a:p>
          <a:p>
            <a:pPr>
              <a:spcBef>
                <a:spcPct val="0"/>
              </a:spcBef>
              <a:buClrTx/>
              <a:buSzTx/>
              <a:buFontTx/>
              <a:buNone/>
            </a:pPr>
            <a:r>
              <a:rPr kumimoji="0" lang="en-US" sz="1200" dirty="0" smtClean="0">
                <a:solidFill>
                  <a:srgbClr val="000000"/>
                </a:solidFill>
                <a:latin typeface="Times New Roman" panose="02020603050405020304" pitchFamily="18" charset="0"/>
              </a:rPr>
              <a:t>To evaluate compliance to the County of Lehigh Home Rule </a:t>
            </a:r>
          </a:p>
          <a:p>
            <a:pPr>
              <a:spcBef>
                <a:spcPct val="0"/>
              </a:spcBef>
              <a:buClrTx/>
              <a:buSzTx/>
              <a:buFontTx/>
              <a:buNone/>
            </a:pPr>
            <a:r>
              <a:rPr kumimoji="0" lang="en-US" sz="1200" dirty="0" smtClean="0">
                <a:solidFill>
                  <a:srgbClr val="000000"/>
                </a:solidFill>
                <a:latin typeface="Times New Roman" panose="02020603050405020304" pitchFamily="18" charset="0"/>
              </a:rPr>
              <a:t>Charter and the Administrative Code for vendor payments during 2016.</a:t>
            </a:r>
          </a:p>
          <a:p>
            <a:pPr>
              <a:spcBef>
                <a:spcPct val="0"/>
              </a:spcBef>
              <a:buClrTx/>
              <a:buSzTx/>
              <a:buFontTx/>
              <a:buNone/>
            </a:pPr>
            <a:endParaRPr kumimoji="0" lang="en-US" sz="1200" dirty="0" smtClean="0">
              <a:solidFill>
                <a:srgbClr val="000000"/>
              </a:solidFill>
              <a:latin typeface="Times New Roman" panose="02020603050405020304" pitchFamily="18" charset="0"/>
            </a:endParaRPr>
          </a:p>
          <a:p>
            <a:pPr>
              <a:buFont typeface="Monotype Sorts" pitchFamily="2" charset="2"/>
              <a:buNone/>
            </a:pPr>
            <a:r>
              <a:rPr lang="en-US" sz="1400" b="1" i="1" dirty="0" smtClean="0">
                <a:solidFill>
                  <a:srgbClr val="000000"/>
                </a:solidFill>
                <a:latin typeface="Times New Roman" panose="02020603050405020304" pitchFamily="18" charset="0"/>
              </a:rPr>
              <a:t>2016 Year-End Pension  Payment Audit  – Report #17-03</a:t>
            </a:r>
          </a:p>
          <a:p>
            <a:pPr>
              <a:buFont typeface="Monotype Sorts" pitchFamily="2" charset="2"/>
              <a:buNone/>
            </a:pPr>
            <a:r>
              <a:rPr lang="en-US" sz="1400" i="1" dirty="0" smtClean="0">
                <a:solidFill>
                  <a:srgbClr val="000000"/>
                </a:solidFill>
                <a:latin typeface="Times New Roman" panose="02020603050405020304" pitchFamily="18" charset="0"/>
              </a:rPr>
              <a:t>Compliance Audit – For the Calendar Year Ended December 31, 2016</a:t>
            </a:r>
          </a:p>
          <a:p>
            <a:pPr>
              <a:buFont typeface="Monotype Sorts" pitchFamily="2" charset="2"/>
              <a:buNone/>
            </a:pPr>
            <a:r>
              <a:rPr lang="en-US" sz="1400" dirty="0" smtClean="0">
                <a:solidFill>
                  <a:srgbClr val="000000"/>
                </a:solidFill>
                <a:latin typeface="Times New Roman" panose="02020603050405020304" pitchFamily="18" charset="0"/>
              </a:rPr>
              <a:t>	Active County of Lehigh pension participants rose from 1,656 at December 31, 2015 to 1,697 at December 31, 2016. The Office of Fiscal Affairs processed approximately 20,400 pension payments totaling over $31.7 million during calendar year 2016. </a:t>
            </a:r>
          </a:p>
          <a:p>
            <a:pPr>
              <a:spcBef>
                <a:spcPct val="0"/>
              </a:spcBef>
              <a:buClrTx/>
              <a:buSzTx/>
              <a:buFontTx/>
              <a:buNone/>
            </a:pPr>
            <a:r>
              <a:rPr kumimoji="0" lang="en-US" sz="1200" u="sng" dirty="0" smtClean="0">
                <a:solidFill>
                  <a:srgbClr val="000000"/>
                </a:solidFill>
                <a:latin typeface="Times New Roman" panose="02020603050405020304" pitchFamily="18" charset="0"/>
              </a:rPr>
              <a:t>Purpose of Audit</a:t>
            </a:r>
          </a:p>
          <a:p>
            <a:pPr>
              <a:spcBef>
                <a:spcPct val="0"/>
              </a:spcBef>
              <a:buClrTx/>
              <a:buSzTx/>
              <a:buFontTx/>
              <a:buNone/>
            </a:pPr>
            <a:r>
              <a:rPr kumimoji="0" lang="en-US" sz="1200" dirty="0" smtClean="0">
                <a:solidFill>
                  <a:srgbClr val="000000"/>
                </a:solidFill>
                <a:latin typeface="Times New Roman" panose="02020603050405020304" pitchFamily="18" charset="0"/>
              </a:rPr>
              <a:t>To evaluate compliance to the County of Lehigh Home Rule Charter</a:t>
            </a:r>
          </a:p>
          <a:p>
            <a:pPr>
              <a:spcBef>
                <a:spcPct val="0"/>
              </a:spcBef>
              <a:buClrTx/>
              <a:buSzTx/>
              <a:buFontTx/>
              <a:buNone/>
            </a:pPr>
            <a:r>
              <a:rPr kumimoji="0" lang="en-US" sz="1200" dirty="0" smtClean="0">
                <a:solidFill>
                  <a:srgbClr val="000000"/>
                </a:solidFill>
                <a:latin typeface="Times New Roman" panose="02020603050405020304" pitchFamily="18" charset="0"/>
              </a:rPr>
              <a:t> and the Administrative Code for pension payment processing during 2016.</a:t>
            </a:r>
          </a:p>
          <a:p>
            <a:pPr>
              <a:buFont typeface="Monotype Sorts" pitchFamily="2" charset="2"/>
              <a:buNone/>
            </a:pPr>
            <a:endParaRPr kumimoji="0" lang="en-US" sz="1200" dirty="0" smtClean="0">
              <a:latin typeface="Times New Roman" panose="02020603050405020304" pitchFamily="18" charset="0"/>
            </a:endParaRPr>
          </a:p>
          <a:p>
            <a:pPr>
              <a:buFont typeface="Monotype Sorts" pitchFamily="2" charset="2"/>
              <a:buNone/>
            </a:pPr>
            <a:r>
              <a:rPr lang="en-US" sz="1400" b="1" i="1" dirty="0" smtClean="0">
                <a:solidFill>
                  <a:srgbClr val="000000"/>
                </a:solidFill>
                <a:latin typeface="Times New Roman" panose="02020603050405020304" pitchFamily="18" charset="0"/>
              </a:rPr>
              <a:t>2016 Year-End Payroll Audit - Report # 17-08</a:t>
            </a:r>
          </a:p>
          <a:p>
            <a:pPr>
              <a:buFont typeface="Monotype Sorts" pitchFamily="2" charset="2"/>
              <a:buNone/>
            </a:pPr>
            <a:r>
              <a:rPr lang="en-US" sz="1400" i="1" dirty="0" smtClean="0">
                <a:solidFill>
                  <a:srgbClr val="000000"/>
                </a:solidFill>
                <a:latin typeface="Times New Roman" panose="02020603050405020304" pitchFamily="18" charset="0"/>
              </a:rPr>
              <a:t>Performance Audit - For the Year Ended December 31, 2016</a:t>
            </a:r>
          </a:p>
          <a:p>
            <a:pPr>
              <a:buFont typeface="Monotype Sorts" pitchFamily="2" charset="2"/>
              <a:buNone/>
            </a:pPr>
            <a:r>
              <a:rPr lang="en-US" sz="1400" dirty="0" smtClean="0">
                <a:solidFill>
                  <a:srgbClr val="000000"/>
                </a:solidFill>
                <a:latin typeface="Times New Roman" panose="02020603050405020304" pitchFamily="18" charset="0"/>
              </a:rPr>
              <a:t>	There were 1,962</a:t>
            </a:r>
            <a:r>
              <a:rPr lang="en-US" sz="1400" dirty="0" smtClean="0">
                <a:latin typeface="Times New Roman" panose="02020603050405020304" pitchFamily="18" charset="0"/>
              </a:rPr>
              <a:t> (full time &amp; regular part-time) </a:t>
            </a:r>
            <a:r>
              <a:rPr lang="en-US" sz="1400" dirty="0" smtClean="0">
                <a:solidFill>
                  <a:srgbClr val="000000"/>
                </a:solidFill>
                <a:latin typeface="Times New Roman" panose="02020603050405020304" pitchFamily="18" charset="0"/>
              </a:rPr>
              <a:t>budgeted positions in 2016. </a:t>
            </a:r>
          </a:p>
          <a:p>
            <a:pPr>
              <a:buFont typeface="Monotype Sorts" pitchFamily="2" charset="2"/>
              <a:buNone/>
            </a:pPr>
            <a:r>
              <a:rPr lang="en-US" sz="1400" dirty="0" smtClean="0">
                <a:solidFill>
                  <a:srgbClr val="000000"/>
                </a:solidFill>
                <a:latin typeface="Times New Roman" panose="02020603050405020304" pitchFamily="18" charset="0"/>
              </a:rPr>
              <a:t>	Total gross wages paid during calendar year 2016 was over $109.8 million.</a:t>
            </a:r>
            <a:endParaRPr lang="en-US" sz="1400" dirty="0" smtClean="0">
              <a:solidFill>
                <a:srgbClr val="00B050"/>
              </a:solidFill>
              <a:latin typeface="Times New Roman" panose="02020603050405020304" pitchFamily="18" charset="0"/>
            </a:endParaRPr>
          </a:p>
          <a:p>
            <a:pPr>
              <a:buFont typeface="Monotype Sorts" pitchFamily="2" charset="2"/>
              <a:buNone/>
            </a:pPr>
            <a:r>
              <a:rPr lang="en-US" sz="1200" u="sng" dirty="0" smtClean="0">
                <a:solidFill>
                  <a:srgbClr val="000000"/>
                </a:solidFill>
                <a:latin typeface="Times New Roman" panose="02020603050405020304" pitchFamily="18" charset="0"/>
              </a:rPr>
              <a:t>Purpose of Audit</a:t>
            </a:r>
          </a:p>
          <a:p>
            <a:pPr marL="0">
              <a:spcBef>
                <a:spcPts val="0"/>
              </a:spcBef>
              <a:buFont typeface="Monotype Sorts" pitchFamily="2" charset="2"/>
              <a:buNone/>
            </a:pPr>
            <a:r>
              <a:rPr lang="en-US" sz="1200" dirty="0" smtClean="0">
                <a:solidFill>
                  <a:srgbClr val="000000"/>
                </a:solidFill>
                <a:latin typeface="Times New Roman" panose="02020603050405020304" pitchFamily="18" charset="0"/>
              </a:rPr>
              <a:t>To review year-end external payroll reports and procedures and compile internal management reports on overtime, part-time employees, excessive compensatory time, excessive vacation time, inactive employees, and other payroll &amp; human resources performance issues. </a:t>
            </a:r>
          </a:p>
          <a:p>
            <a:pPr>
              <a:spcBef>
                <a:spcPct val="0"/>
              </a:spcBef>
              <a:buClrTx/>
              <a:buSzTx/>
              <a:buFontTx/>
              <a:buNone/>
            </a:pPr>
            <a:endParaRPr kumimoji="0" lang="en-US" sz="1200" dirty="0" smtClean="0">
              <a:latin typeface="Times New Roman" panose="02020603050405020304" pitchFamily="18" charset="0"/>
            </a:endParaRPr>
          </a:p>
          <a:p>
            <a:pPr>
              <a:spcBef>
                <a:spcPct val="0"/>
              </a:spcBef>
              <a:buClrTx/>
              <a:buSzTx/>
              <a:buFontTx/>
              <a:buNone/>
            </a:pPr>
            <a:endParaRPr kumimoji="0" lang="en-US" sz="1200" dirty="0" smtClean="0">
              <a:latin typeface="Times New Roman" panose="02020603050405020304" pitchFamily="18" charset="0"/>
            </a:endParaRPr>
          </a:p>
          <a:p>
            <a:pPr>
              <a:spcBef>
                <a:spcPct val="0"/>
              </a:spcBef>
              <a:buClrTx/>
              <a:buSzTx/>
              <a:buFontTx/>
              <a:buNone/>
            </a:pPr>
            <a:endParaRPr kumimoji="0" lang="en-US" sz="1200" dirty="0" smtClean="0">
              <a:latin typeface="Times New Roman" panose="02020603050405020304" pitchFamily="18" charset="0"/>
            </a:endParaRPr>
          </a:p>
          <a:p>
            <a:pPr>
              <a:buFont typeface="Monotype Sorts" pitchFamily="2" charset="2"/>
              <a:buNone/>
            </a:pPr>
            <a:endParaRPr lang="en-US" sz="1200" u="sng" dirty="0" smtClean="0">
              <a:latin typeface="Times New Roman" panose="02020603050405020304" pitchFamily="18" charset="0"/>
            </a:endParaRPr>
          </a:p>
        </p:txBody>
      </p:sp>
      <p:graphicFrame>
        <p:nvGraphicFramePr>
          <p:cNvPr id="19462" name="Object 10"/>
          <p:cNvGraphicFramePr>
            <a:graphicFrameLocks noGrp="1" noChangeAspect="1"/>
          </p:cNvGraphicFramePr>
          <p:nvPr>
            <p:ph type="clipArt" sz="half" idx="2"/>
          </p:nvPr>
        </p:nvGraphicFramePr>
        <p:xfrm>
          <a:off x="5765800" y="903288"/>
          <a:ext cx="920750" cy="677862"/>
        </p:xfrm>
        <a:graphic>
          <a:graphicData uri="http://schemas.openxmlformats.org/presentationml/2006/ole">
            <mc:AlternateContent xmlns:mc="http://schemas.openxmlformats.org/markup-compatibility/2006">
              <mc:Choice xmlns:v="urn:schemas-microsoft-com:vml" Requires="v">
                <p:oleObj spid="_x0000_s19571" name="Clip" r:id="rId3" imgW="4762500" imgH="3505200" progId="MS_ClipArt_Gallery.2">
                  <p:embed/>
                </p:oleObj>
              </mc:Choice>
              <mc:Fallback>
                <p:oleObj name="Clip" r:id="rId3" imgW="4762500" imgH="3505200" progId="MS_ClipArt_Gallery.2">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5800" y="903288"/>
                        <a:ext cx="920750" cy="677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Footer Placeholder 4"/>
          <p:cNvSpPr>
            <a:spLocks noGrp="1"/>
          </p:cNvSpPr>
          <p:nvPr>
            <p:ph type="ftr" sz="quarter" idx="10"/>
          </p:nvPr>
        </p:nvSpPr>
        <p:spPr/>
        <p:txBody>
          <a:bodyPr/>
          <a:lstStyle/>
          <a:p>
            <a:pPr>
              <a:defRPr/>
            </a:pPr>
            <a:r>
              <a:rPr lang="en-US" smtClean="0"/>
              <a:t>Controller’s Office - Lehigh County Government Center Room 465</a:t>
            </a:r>
          </a:p>
          <a:p>
            <a:pPr>
              <a:defRPr/>
            </a:pPr>
            <a:r>
              <a:rPr lang="en-US" smtClean="0"/>
              <a:t>17 S. Seventh St. Allentown, PA 18101-2400</a:t>
            </a:r>
            <a:endParaRPr lang="en-US" dirty="0"/>
          </a:p>
        </p:txBody>
      </p:sp>
      <p:sp>
        <p:nvSpPr>
          <p:cNvPr id="1945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8320CC67-7CEF-40C0-B38E-2CAE1E5E3F97}" type="slidenum">
              <a:rPr kumimoji="0" lang="en-US" sz="1400" smtClean="0">
                <a:solidFill>
                  <a:schemeClr val="tx2"/>
                </a:solidFill>
              </a:rPr>
              <a:pPr>
                <a:spcBef>
                  <a:spcPct val="50000"/>
                </a:spcBef>
                <a:buClrTx/>
                <a:buSzTx/>
                <a:buFontTx/>
                <a:buNone/>
              </a:pPr>
              <a:t>11</a:t>
            </a:fld>
            <a:endParaRPr kumimoji="0" lang="en-US" sz="1400">
              <a:solidFill>
                <a:schemeClr val="tx2"/>
              </a:solidFill>
            </a:endParaRPr>
          </a:p>
        </p:txBody>
      </p:sp>
      <p:sp>
        <p:nvSpPr>
          <p:cNvPr id="19463" name="Line 12"/>
          <p:cNvSpPr>
            <a:spLocks noChangeShapeType="1"/>
          </p:cNvSpPr>
          <p:nvPr/>
        </p:nvSpPr>
        <p:spPr bwMode="auto">
          <a:xfrm>
            <a:off x="485775" y="4324350"/>
            <a:ext cx="5791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4" name="Text Box 17"/>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
        <p:nvSpPr>
          <p:cNvPr id="19465" name="Line 29"/>
          <p:cNvSpPr>
            <a:spLocks noChangeShapeType="1"/>
          </p:cNvSpPr>
          <p:nvPr/>
        </p:nvSpPr>
        <p:spPr bwMode="auto">
          <a:xfrm>
            <a:off x="523875" y="6477000"/>
            <a:ext cx="5791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 name="TextBox 4"/>
          <p:cNvSpPr txBox="1"/>
          <p:nvPr/>
        </p:nvSpPr>
        <p:spPr>
          <a:xfrm>
            <a:off x="533400" y="1736203"/>
            <a:ext cx="5865813" cy="461665"/>
          </a:xfrm>
          <a:prstGeom prst="rect">
            <a:avLst/>
          </a:prstGeom>
          <a:noFill/>
        </p:spPr>
        <p:txBody>
          <a:bodyPr wrap="square" rtlCol="0">
            <a:spAutoFit/>
          </a:bodyPr>
          <a:lstStyle/>
          <a:p>
            <a:r>
              <a:rPr lang="en-US" i="1"/>
              <a:t>Copies of the completed audit reports are available on the Lehigh County website under the Office of the Controller or call our office at 610-782-3082.</a:t>
            </a:r>
            <a:endParaRPr lang="en-US" i="1" dirty="0"/>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53069" y="3733798"/>
            <a:ext cx="588864" cy="598845"/>
          </a:xfrm>
          <a:prstGeom prst="rect">
            <a:avLst/>
          </a:prstGeom>
        </p:spPr>
      </p:pic>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09567" y="5685871"/>
            <a:ext cx="1134108" cy="638176"/>
          </a:xfrm>
          <a:prstGeom prst="rect">
            <a:avLst/>
          </a:prstGeom>
        </p:spPr>
      </p:pic>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06196" y="6518054"/>
            <a:ext cx="635737" cy="648711"/>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2017 Audits</a:t>
            </a:r>
          </a:p>
        </p:txBody>
      </p:sp>
      <p:sp>
        <p:nvSpPr>
          <p:cNvPr id="20485" name="Rectangle 3"/>
          <p:cNvSpPr>
            <a:spLocks noGrp="1" noChangeArrowheads="1"/>
          </p:cNvSpPr>
          <p:nvPr>
            <p:ph idx="1"/>
          </p:nvPr>
        </p:nvSpPr>
        <p:spPr>
          <a:xfrm>
            <a:off x="685800" y="2845908"/>
            <a:ext cx="6000750" cy="5918200"/>
          </a:xfrm>
        </p:spPr>
        <p:txBody>
          <a:bodyPr lIns="91440">
            <a:normAutofit/>
          </a:bodyPr>
          <a:lstStyle/>
          <a:p>
            <a:pPr>
              <a:buFont typeface="Monotype Sorts" pitchFamily="2" charset="2"/>
              <a:buNone/>
            </a:pPr>
            <a:r>
              <a:rPr lang="en-US" sz="1400" b="1" i="1" dirty="0" smtClean="0">
                <a:solidFill>
                  <a:srgbClr val="000000"/>
                </a:solidFill>
                <a:latin typeface="Times New Roman" panose="02020603050405020304" pitchFamily="18" charset="0"/>
              </a:rPr>
              <a:t>Compliance to Tax Delinquent/Unpaid Rent Provisions of Section 801.2: </a:t>
            </a:r>
          </a:p>
          <a:p>
            <a:pPr>
              <a:buFont typeface="Monotype Sorts" pitchFamily="2" charset="2"/>
              <a:buNone/>
            </a:pPr>
            <a:r>
              <a:rPr lang="en-US" sz="1400" b="1" i="1" dirty="0" smtClean="0">
                <a:solidFill>
                  <a:srgbClr val="000000"/>
                </a:solidFill>
                <a:latin typeface="Times New Roman" panose="02020603050405020304" pitchFamily="18" charset="0"/>
              </a:rPr>
              <a:t>(B),(C),(D),(E) of the County of Lehigh Administrative Code - Report # 17-17</a:t>
            </a:r>
            <a:endParaRPr lang="en-US" sz="1400" b="1" dirty="0" smtClean="0">
              <a:solidFill>
                <a:srgbClr val="000000"/>
              </a:solidFill>
              <a:latin typeface="Times New Roman" panose="02020603050405020304" pitchFamily="18" charset="0"/>
            </a:endParaRPr>
          </a:p>
          <a:p>
            <a:pPr>
              <a:buFont typeface="Monotype Sorts" pitchFamily="2" charset="2"/>
              <a:buNone/>
            </a:pPr>
            <a:r>
              <a:rPr lang="en-US" sz="1400" i="1" dirty="0" smtClean="0">
                <a:solidFill>
                  <a:srgbClr val="000000"/>
                </a:solidFill>
                <a:latin typeface="Times New Roman" panose="02020603050405020304" pitchFamily="18" charset="0"/>
              </a:rPr>
              <a:t>Compliance Audit –</a:t>
            </a:r>
            <a:r>
              <a:rPr lang="en-US" sz="1400" dirty="0" smtClean="0">
                <a:solidFill>
                  <a:srgbClr val="000000"/>
                </a:solidFill>
                <a:latin typeface="Times New Roman" panose="02020603050405020304" pitchFamily="18" charset="0"/>
              </a:rPr>
              <a:t> </a:t>
            </a:r>
            <a:r>
              <a:rPr lang="en-US" sz="1400" i="1" dirty="0" smtClean="0">
                <a:solidFill>
                  <a:srgbClr val="000000"/>
                </a:solidFill>
                <a:latin typeface="Times New Roman" panose="02020603050405020304" pitchFamily="18" charset="0"/>
              </a:rPr>
              <a:t>For the Year Ended December 31, 2016</a:t>
            </a:r>
            <a:endParaRPr lang="en-US" sz="1400" dirty="0" smtClean="0">
              <a:solidFill>
                <a:srgbClr val="000000"/>
              </a:solidFill>
              <a:latin typeface="Times New Roman" panose="02020603050405020304" pitchFamily="18" charset="0"/>
            </a:endParaRPr>
          </a:p>
          <a:p>
            <a:pPr>
              <a:buFont typeface="Monotype Sorts" pitchFamily="2" charset="2"/>
              <a:buNone/>
            </a:pPr>
            <a:r>
              <a:rPr lang="en-US" sz="1200" i="1" u="sng" dirty="0" smtClean="0">
                <a:solidFill>
                  <a:srgbClr val="000000"/>
                </a:solidFill>
                <a:latin typeface="Times New Roman" panose="02020603050405020304" pitchFamily="18" charset="0"/>
              </a:rPr>
              <a:t>Purpose of Audit</a:t>
            </a:r>
            <a:endParaRPr lang="en-US" sz="1200" dirty="0" smtClean="0">
              <a:solidFill>
                <a:srgbClr val="000000"/>
              </a:solidFill>
              <a:latin typeface="Times New Roman" panose="02020603050405020304" pitchFamily="18" charset="0"/>
            </a:endParaRPr>
          </a:p>
          <a:p>
            <a:pPr>
              <a:buFont typeface="Monotype Sorts" pitchFamily="2" charset="2"/>
              <a:buNone/>
            </a:pPr>
            <a:r>
              <a:rPr lang="en-US" sz="1200" dirty="0" smtClean="0">
                <a:solidFill>
                  <a:srgbClr val="000000"/>
                </a:solidFill>
                <a:latin typeface="Times New Roman" panose="02020603050405020304" pitchFamily="18" charset="0"/>
              </a:rPr>
              <a:t>Audit of compliance to the tax delinquent / unpaid rent provisions</a:t>
            </a:r>
            <a:endParaRPr lang="en-US" sz="1200" b="1" i="1" dirty="0" smtClean="0">
              <a:solidFill>
                <a:srgbClr val="000000"/>
              </a:solidFill>
              <a:latin typeface="Times New Roman" panose="02020603050405020304" pitchFamily="18" charset="0"/>
            </a:endParaRPr>
          </a:p>
          <a:p>
            <a:pPr>
              <a:buFont typeface="Monotype Sorts" pitchFamily="2" charset="2"/>
              <a:buNone/>
            </a:pPr>
            <a:r>
              <a:rPr lang="en-US" sz="1200" dirty="0" smtClean="0">
                <a:solidFill>
                  <a:srgbClr val="000000"/>
                </a:solidFill>
                <a:latin typeface="Times New Roman" panose="02020603050405020304" pitchFamily="18" charset="0"/>
              </a:rPr>
              <a:t>of the county Administrative Code.</a:t>
            </a:r>
          </a:p>
          <a:p>
            <a:pPr>
              <a:buFont typeface="Monotype Sorts" pitchFamily="2" charset="2"/>
              <a:buNone/>
            </a:pPr>
            <a:endParaRPr kumimoji="0" lang="en-US" sz="1200" b="1" i="1" dirty="0" smtClean="0">
              <a:solidFill>
                <a:srgbClr val="000000"/>
              </a:solidFill>
              <a:latin typeface="Times New Roman" panose="02020603050405020304" pitchFamily="18" charset="0"/>
            </a:endParaRPr>
          </a:p>
          <a:p>
            <a:pPr>
              <a:buFont typeface="Monotype Sorts" pitchFamily="2" charset="2"/>
              <a:buNone/>
            </a:pPr>
            <a:endParaRPr kumimoji="0" lang="en-US" sz="1200" b="1" i="1" dirty="0" smtClean="0">
              <a:solidFill>
                <a:srgbClr val="000000"/>
              </a:solidFill>
              <a:latin typeface="Times New Roman" panose="02020603050405020304" pitchFamily="18" charset="0"/>
            </a:endParaRPr>
          </a:p>
          <a:p>
            <a:pPr>
              <a:buFont typeface="Monotype Sorts" pitchFamily="2" charset="2"/>
              <a:buNone/>
            </a:pPr>
            <a:endParaRPr lang="en-US" sz="1200" dirty="0" smtClean="0">
              <a:solidFill>
                <a:srgbClr val="000000"/>
              </a:solidFill>
              <a:latin typeface="Times New Roman" panose="02020603050405020304" pitchFamily="18" charset="0"/>
            </a:endParaRPr>
          </a:p>
          <a:p>
            <a:pPr>
              <a:buFont typeface="Monotype Sorts" pitchFamily="2" charset="2"/>
              <a:buNone/>
            </a:pPr>
            <a:r>
              <a:rPr kumimoji="0" lang="en-US" sz="1400" b="1" i="1" dirty="0" smtClean="0">
                <a:solidFill>
                  <a:srgbClr val="000000"/>
                </a:solidFill>
                <a:latin typeface="Times New Roman" panose="02020603050405020304" pitchFamily="18" charset="0"/>
              </a:rPr>
              <a:t>Real Estate Tax Collections – Office of Fiscal Affairs – Report #17-06</a:t>
            </a:r>
          </a:p>
          <a:p>
            <a:pPr>
              <a:buFont typeface="Monotype Sorts" pitchFamily="2" charset="2"/>
              <a:buNone/>
            </a:pPr>
            <a:r>
              <a:rPr kumimoji="0" lang="en-US" sz="1400" i="1" dirty="0" smtClean="0">
                <a:solidFill>
                  <a:srgbClr val="000000"/>
                </a:solidFill>
                <a:latin typeface="Times New Roman" panose="02020603050405020304" pitchFamily="18" charset="0"/>
              </a:rPr>
              <a:t>Financial Audit – For the Tax Year Ended December 31, 2016</a:t>
            </a:r>
          </a:p>
          <a:p>
            <a:pPr>
              <a:buFont typeface="Monotype Sorts" pitchFamily="2" charset="2"/>
              <a:buNone/>
            </a:pPr>
            <a:r>
              <a:rPr kumimoji="0" lang="en-US" sz="1200" i="1" u="sng" dirty="0" smtClean="0">
                <a:solidFill>
                  <a:srgbClr val="000000"/>
                </a:solidFill>
                <a:latin typeface="Times New Roman" panose="02020603050405020304" pitchFamily="18" charset="0"/>
              </a:rPr>
              <a:t>Purpose of Audit</a:t>
            </a:r>
          </a:p>
          <a:p>
            <a:pPr>
              <a:buFont typeface="Monotype Sorts" pitchFamily="2" charset="2"/>
              <a:buNone/>
            </a:pPr>
            <a:r>
              <a:rPr kumimoji="0" lang="en-US" sz="1200" dirty="0" smtClean="0">
                <a:solidFill>
                  <a:srgbClr val="000000"/>
                </a:solidFill>
                <a:latin typeface="Times New Roman" panose="02020603050405020304" pitchFamily="18" charset="0"/>
              </a:rPr>
              <a:t>To audit the 2016 county real estate taxes activity reported </a:t>
            </a:r>
          </a:p>
          <a:p>
            <a:pPr>
              <a:buFont typeface="Monotype Sorts" pitchFamily="2" charset="2"/>
              <a:buNone/>
            </a:pPr>
            <a:r>
              <a:rPr kumimoji="0" lang="en-US" sz="1200" dirty="0" smtClean="0">
                <a:solidFill>
                  <a:srgbClr val="000000"/>
                </a:solidFill>
                <a:latin typeface="Times New Roman" panose="02020603050405020304" pitchFamily="18" charset="0"/>
              </a:rPr>
              <a:t>by the county Fiscal Officer as collected </a:t>
            </a:r>
          </a:p>
          <a:p>
            <a:pPr>
              <a:buFont typeface="Monotype Sorts" pitchFamily="2" charset="2"/>
              <a:buNone/>
            </a:pPr>
            <a:r>
              <a:rPr kumimoji="0" lang="en-US" sz="1200" dirty="0" smtClean="0">
                <a:solidFill>
                  <a:srgbClr val="000000"/>
                </a:solidFill>
                <a:latin typeface="Times New Roman" panose="02020603050405020304" pitchFamily="18" charset="0"/>
              </a:rPr>
              <a:t>(or turned over to Northeast Revenue).</a:t>
            </a:r>
          </a:p>
          <a:p>
            <a:pPr>
              <a:buFont typeface="Monotype Sorts" pitchFamily="2" charset="2"/>
              <a:buNone/>
            </a:pPr>
            <a:endParaRPr kumimoji="0" lang="en-US" sz="1200" b="1" i="1" dirty="0" smtClean="0">
              <a:latin typeface="Times New Roman" panose="02020603050405020304" pitchFamily="18" charset="0"/>
            </a:endParaRPr>
          </a:p>
          <a:p>
            <a:pPr marL="0" indent="0">
              <a:buNone/>
            </a:pPr>
            <a:r>
              <a:rPr lang="en-US" sz="1400" b="1" i="1" dirty="0">
                <a:solidFill>
                  <a:srgbClr val="000000"/>
                </a:solidFill>
                <a:latin typeface="Times New Roman" panose="02020603050405020304" pitchFamily="18" charset="0"/>
                <a:cs typeface="Times New Roman" panose="02020603050405020304" pitchFamily="18" charset="0"/>
              </a:rPr>
              <a:t>EXTERNAL AUDITOR ASSISTANCE –  </a:t>
            </a:r>
            <a:r>
              <a:rPr lang="en-US" sz="1400" dirty="0" err="1">
                <a:latin typeface="Times New Roman" panose="02020603050405020304" pitchFamily="18" charset="0"/>
                <a:cs typeface="Times New Roman" panose="02020603050405020304" pitchFamily="18" charset="0"/>
              </a:rPr>
              <a:t>Reinsel</a:t>
            </a:r>
            <a:r>
              <a:rPr lang="en-US" sz="1400" dirty="0">
                <a:latin typeface="Times New Roman" panose="02020603050405020304" pitchFamily="18" charset="0"/>
                <a:cs typeface="Times New Roman" panose="02020603050405020304" pitchFamily="18" charset="0"/>
              </a:rPr>
              <a:t> Kuntz </a:t>
            </a:r>
            <a:r>
              <a:rPr lang="en-US" sz="1400" dirty="0" err="1">
                <a:latin typeface="Times New Roman" panose="02020603050405020304" pitchFamily="18" charset="0"/>
                <a:cs typeface="Times New Roman" panose="02020603050405020304" pitchFamily="18" charset="0"/>
              </a:rPr>
              <a:t>Lesher</a:t>
            </a:r>
            <a:r>
              <a:rPr lang="en-US" sz="1400" dirty="0">
                <a:latin typeface="Times New Roman" panose="02020603050405020304" pitchFamily="18" charset="0"/>
                <a:cs typeface="Times New Roman" panose="02020603050405020304" pitchFamily="18" charset="0"/>
              </a:rPr>
              <a:t> LLP</a:t>
            </a:r>
            <a:endParaRPr lang="en-US" sz="1400" i="1" dirty="0">
              <a:solidFill>
                <a:srgbClr val="000000"/>
              </a:solidFill>
              <a:latin typeface="Times New Roman" panose="02020603050405020304" pitchFamily="18" charset="0"/>
              <a:cs typeface="Times New Roman" panose="02020603050405020304" pitchFamily="18" charset="0"/>
            </a:endParaRPr>
          </a:p>
          <a:p>
            <a:pPr marL="0" indent="0">
              <a:buNone/>
            </a:pPr>
            <a:r>
              <a:rPr lang="en-US" sz="1400" i="1" dirty="0">
                <a:solidFill>
                  <a:srgbClr val="000000"/>
                </a:solidFill>
                <a:latin typeface="Times New Roman" panose="02020603050405020304" pitchFamily="18" charset="0"/>
                <a:cs typeface="Times New Roman" panose="02020603050405020304" pitchFamily="18" charset="0"/>
              </a:rPr>
              <a:t>Audit of Cash - Office of Fiscal Affairs – For the Calendar Year </a:t>
            </a:r>
            <a:r>
              <a:rPr lang="en-US" sz="1400" i="1" dirty="0" smtClean="0">
                <a:solidFill>
                  <a:srgbClr val="000000"/>
                </a:solidFill>
                <a:latin typeface="Times New Roman" panose="02020603050405020304" pitchFamily="18" charset="0"/>
                <a:cs typeface="Times New Roman" panose="02020603050405020304" pitchFamily="18" charset="0"/>
              </a:rPr>
              <a:t>2016</a:t>
            </a:r>
            <a:endParaRPr lang="en-US" sz="1200" i="1" u="sng" dirty="0">
              <a:solidFill>
                <a:srgbClr val="000000"/>
              </a:solidFill>
              <a:latin typeface="Times New Roman" panose="02020603050405020304" pitchFamily="18" charset="0"/>
            </a:endParaRPr>
          </a:p>
          <a:p>
            <a:pPr marL="0" indent="0">
              <a:buNone/>
            </a:pPr>
            <a:r>
              <a:rPr lang="en-US" sz="1200" i="1" u="sng" dirty="0">
                <a:solidFill>
                  <a:srgbClr val="000000"/>
                </a:solidFill>
                <a:latin typeface="Times New Roman" panose="02020603050405020304" pitchFamily="18" charset="0"/>
              </a:rPr>
              <a:t>Purpose Of Audit</a:t>
            </a:r>
          </a:p>
          <a:p>
            <a:pPr marL="0" indent="0">
              <a:buNone/>
            </a:pPr>
            <a:r>
              <a:rPr lang="en-US" sz="1200" dirty="0">
                <a:solidFill>
                  <a:srgbClr val="000000"/>
                </a:solidFill>
                <a:latin typeface="Times New Roman" panose="02020603050405020304" pitchFamily="18" charset="0"/>
              </a:rPr>
              <a:t>Audit of existence, recording and classification of all County cash amounts as of December 31, </a:t>
            </a:r>
            <a:r>
              <a:rPr lang="en-US" sz="1200" dirty="0" smtClean="0">
                <a:solidFill>
                  <a:srgbClr val="000000"/>
                </a:solidFill>
                <a:latin typeface="Times New Roman" panose="02020603050405020304" pitchFamily="18" charset="0"/>
              </a:rPr>
              <a:t>2016.  </a:t>
            </a:r>
            <a:r>
              <a:rPr lang="en-US" sz="1200" dirty="0">
                <a:solidFill>
                  <a:srgbClr val="000000"/>
                </a:solidFill>
                <a:latin typeface="Times New Roman" panose="02020603050405020304" pitchFamily="18" charset="0"/>
              </a:rPr>
              <a:t>This audit work reduces county cost by providing external </a:t>
            </a:r>
            <a:r>
              <a:rPr lang="en-US" sz="1200" dirty="0" smtClean="0">
                <a:solidFill>
                  <a:srgbClr val="000000"/>
                </a:solidFill>
                <a:latin typeface="Times New Roman" panose="02020603050405020304" pitchFamily="18" charset="0"/>
              </a:rPr>
              <a:t>audit </a:t>
            </a:r>
            <a:r>
              <a:rPr lang="en-US" sz="1200" dirty="0">
                <a:solidFill>
                  <a:srgbClr val="000000"/>
                </a:solidFill>
                <a:latin typeface="Times New Roman" panose="02020603050405020304" pitchFamily="18" charset="0"/>
              </a:rPr>
              <a:t>assistance.</a:t>
            </a:r>
          </a:p>
          <a:p>
            <a:pPr>
              <a:buFont typeface="Monotype Sorts" pitchFamily="2" charset="2"/>
              <a:buNone/>
            </a:pPr>
            <a:endParaRPr kumimoji="0" lang="en-US" sz="1200" b="1" i="1" dirty="0" smtClean="0">
              <a:latin typeface="Times New Roman" panose="02020603050405020304" pitchFamily="18" charset="0"/>
            </a:endParaRPr>
          </a:p>
        </p:txBody>
      </p:sp>
      <p:sp>
        <p:nvSpPr>
          <p:cNvPr id="11" name="Footer Placeholder 3"/>
          <p:cNvSpPr>
            <a:spLocks noGrp="1"/>
          </p:cNvSpPr>
          <p:nvPr>
            <p:ph type="ftr" sz="quarter" idx="10"/>
          </p:nvPr>
        </p:nvSpPr>
        <p:spPr/>
        <p:txBody>
          <a:body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2048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A9DA365B-0C47-4AF0-B8B7-B3CBA91DCCFE}" type="slidenum">
              <a:rPr kumimoji="0" lang="en-US" sz="1400" smtClean="0">
                <a:solidFill>
                  <a:schemeClr val="tx2"/>
                </a:solidFill>
              </a:rPr>
              <a:pPr>
                <a:spcBef>
                  <a:spcPct val="50000"/>
                </a:spcBef>
                <a:buClrTx/>
                <a:buSzTx/>
                <a:buFontTx/>
                <a:buNone/>
              </a:pPr>
              <a:t>12</a:t>
            </a:fld>
            <a:endParaRPr kumimoji="0" lang="en-US" sz="1400">
              <a:solidFill>
                <a:schemeClr val="tx2"/>
              </a:solidFill>
            </a:endParaRPr>
          </a:p>
        </p:txBody>
      </p:sp>
      <p:sp>
        <p:nvSpPr>
          <p:cNvPr id="20486" name="Line 4"/>
          <p:cNvSpPr>
            <a:spLocks noChangeShapeType="1"/>
          </p:cNvSpPr>
          <p:nvPr/>
        </p:nvSpPr>
        <p:spPr bwMode="auto">
          <a:xfrm>
            <a:off x="514350" y="4705350"/>
            <a:ext cx="5791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87" name="Text Box 7"/>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graphicFrame>
        <p:nvGraphicFramePr>
          <p:cNvPr id="20488" name="Object 10"/>
          <p:cNvGraphicFramePr>
            <a:graphicFrameLocks noChangeAspect="1"/>
          </p:cNvGraphicFramePr>
          <p:nvPr/>
        </p:nvGraphicFramePr>
        <p:xfrm>
          <a:off x="5638800" y="838200"/>
          <a:ext cx="914400" cy="990600"/>
        </p:xfrm>
        <a:graphic>
          <a:graphicData uri="http://schemas.openxmlformats.org/presentationml/2006/ole">
            <mc:AlternateContent xmlns:mc="http://schemas.openxmlformats.org/markup-compatibility/2006">
              <mc:Choice xmlns:v="urn:schemas-microsoft-com:vml" Requires="v">
                <p:oleObj spid="_x0000_s20596" name="Clip" r:id="rId3" imgW="4762500" imgH="3505200" progId="MS_ClipArt_Gallery.2">
                  <p:embed/>
                </p:oleObj>
              </mc:Choice>
              <mc:Fallback>
                <p:oleObj name="Clip" r:id="rId3" imgW="4762500" imgH="3505200" progId="MS_ClipArt_Gallery.2">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838200"/>
                        <a:ext cx="914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90" name="Line 4"/>
          <p:cNvSpPr>
            <a:spLocks noChangeShapeType="1"/>
          </p:cNvSpPr>
          <p:nvPr/>
        </p:nvSpPr>
        <p:spPr bwMode="auto">
          <a:xfrm>
            <a:off x="609600" y="6479532"/>
            <a:ext cx="5791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07283" y="3698875"/>
            <a:ext cx="1438459" cy="832367"/>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34269" y="5497567"/>
            <a:ext cx="1484201" cy="807856"/>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33107" y="7790258"/>
            <a:ext cx="3905693" cy="7285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1026"/>
          <p:cNvSpPr>
            <a:spLocks noGrp="1" noChangeArrowheads="1"/>
          </p:cNvSpPr>
          <p:nvPr>
            <p:ph type="title"/>
          </p:nvPr>
        </p:nvSpPr>
        <p:spPr>
          <a:xfrm>
            <a:off x="409575" y="666750"/>
            <a:ext cx="5867400" cy="1219200"/>
          </a:xfrm>
          <a:noFill/>
        </p:spPr>
        <p:txBody>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2017 Audits</a:t>
            </a:r>
            <a:endParaRPr lang="en-US" sz="2400" i="1" dirty="0" smtClean="0">
              <a:latin typeface="Times New Roman" panose="02020603050405020304" pitchFamily="18" charset="0"/>
            </a:endParaRPr>
          </a:p>
        </p:txBody>
      </p:sp>
      <p:sp>
        <p:nvSpPr>
          <p:cNvPr id="11" name="Footer Placeholder 2"/>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215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1FF50189-57C0-448E-8BAE-6E8EF00D1324}" type="slidenum">
              <a:rPr kumimoji="0" lang="en-US" sz="1400">
                <a:solidFill>
                  <a:schemeClr val="tx2"/>
                </a:solidFill>
              </a:rPr>
              <a:pPr>
                <a:spcBef>
                  <a:spcPct val="50000"/>
                </a:spcBef>
                <a:buClrTx/>
                <a:buSzTx/>
                <a:buFontTx/>
                <a:buNone/>
              </a:pPr>
              <a:t>13</a:t>
            </a:fld>
            <a:endParaRPr kumimoji="0" lang="en-US" sz="1400">
              <a:solidFill>
                <a:schemeClr val="tx2"/>
              </a:solidFill>
            </a:endParaRPr>
          </a:p>
        </p:txBody>
      </p:sp>
      <p:sp>
        <p:nvSpPr>
          <p:cNvPr id="21509" name="Text Box 1027"/>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
        <p:nvSpPr>
          <p:cNvPr id="21510" name="Text Box 1028"/>
          <p:cNvSpPr txBox="1">
            <a:spLocks noChangeArrowheads="1"/>
          </p:cNvSpPr>
          <p:nvPr/>
        </p:nvSpPr>
        <p:spPr bwMode="auto">
          <a:xfrm>
            <a:off x="304800" y="2286000"/>
            <a:ext cx="6248400"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0"/>
              </a:spcBef>
              <a:buClrTx/>
              <a:buSzTx/>
              <a:buFontTx/>
              <a:buNone/>
            </a:pPr>
            <a:endParaRPr kumimoji="0" lang="en-US" sz="1200" i="1" u="sng">
              <a:latin typeface="Times New Roman" panose="02020603050405020304" pitchFamily="18" charset="0"/>
            </a:endParaRPr>
          </a:p>
          <a:p>
            <a:pPr>
              <a:spcBef>
                <a:spcPct val="0"/>
              </a:spcBef>
              <a:buClrTx/>
              <a:buSzTx/>
              <a:buFontTx/>
              <a:buNone/>
            </a:pPr>
            <a:endParaRPr kumimoji="0" lang="en-US" sz="1400" i="1">
              <a:latin typeface="Times New Roman" panose="02020603050405020304" pitchFamily="18" charset="0"/>
            </a:endParaRPr>
          </a:p>
          <a:p>
            <a:pPr>
              <a:spcBef>
                <a:spcPct val="0"/>
              </a:spcBef>
              <a:buClrTx/>
              <a:buSzTx/>
              <a:buFontTx/>
              <a:buNone/>
            </a:pPr>
            <a:endParaRPr kumimoji="0" lang="en-US" sz="1400" i="1">
              <a:latin typeface="Times New Roman" panose="02020603050405020304" pitchFamily="18" charset="0"/>
            </a:endParaRPr>
          </a:p>
          <a:p>
            <a:pPr>
              <a:spcBef>
                <a:spcPct val="0"/>
              </a:spcBef>
              <a:buClrTx/>
              <a:buSzTx/>
              <a:buFontTx/>
              <a:buNone/>
            </a:pPr>
            <a:endParaRPr kumimoji="0" lang="en-US" sz="1400" i="1">
              <a:latin typeface="Times New Roman" panose="02020603050405020304" pitchFamily="18" charset="0"/>
            </a:endParaRPr>
          </a:p>
          <a:p>
            <a:pPr>
              <a:spcBef>
                <a:spcPct val="0"/>
              </a:spcBef>
              <a:buClrTx/>
              <a:buSzTx/>
              <a:buFontTx/>
              <a:buNone/>
            </a:pPr>
            <a:endParaRPr kumimoji="0" lang="en-US" sz="1200">
              <a:solidFill>
                <a:srgbClr val="000000"/>
              </a:solidFill>
              <a:latin typeface="Times New Roman" panose="02020603050405020304" pitchFamily="18" charset="0"/>
            </a:endParaRPr>
          </a:p>
          <a:p>
            <a:pPr>
              <a:spcBef>
                <a:spcPct val="0"/>
              </a:spcBef>
              <a:buClrTx/>
              <a:buSzTx/>
              <a:buFontTx/>
              <a:buNone/>
            </a:pPr>
            <a:endParaRPr kumimoji="0" lang="en-US" sz="1200">
              <a:solidFill>
                <a:srgbClr val="000000"/>
              </a:solidFill>
              <a:latin typeface="Times New Roman" panose="02020603050405020304" pitchFamily="18" charset="0"/>
            </a:endParaRPr>
          </a:p>
          <a:p>
            <a:pPr>
              <a:spcBef>
                <a:spcPct val="0"/>
              </a:spcBef>
              <a:buClrTx/>
              <a:buSzTx/>
              <a:buFontTx/>
              <a:buNone/>
            </a:pPr>
            <a:endParaRPr kumimoji="0" lang="en-US" sz="1200">
              <a:solidFill>
                <a:srgbClr val="000000"/>
              </a:solidFill>
              <a:latin typeface="Times New Roman" panose="02020603050405020304" pitchFamily="18" charset="0"/>
            </a:endParaRPr>
          </a:p>
          <a:p>
            <a:pPr>
              <a:spcBef>
                <a:spcPct val="0"/>
              </a:spcBef>
              <a:buClrTx/>
              <a:buSzTx/>
              <a:buFontTx/>
              <a:buNone/>
            </a:pPr>
            <a:endParaRPr kumimoji="0" lang="en-US" sz="1200">
              <a:solidFill>
                <a:srgbClr val="000000"/>
              </a:solidFill>
              <a:latin typeface="Times New Roman" panose="02020603050405020304" pitchFamily="18" charset="0"/>
            </a:endParaRPr>
          </a:p>
          <a:p>
            <a:pPr>
              <a:spcBef>
                <a:spcPct val="0"/>
              </a:spcBef>
              <a:buClrTx/>
              <a:buSzTx/>
              <a:buFontTx/>
              <a:buNone/>
            </a:pPr>
            <a:endParaRPr kumimoji="0" lang="en-US" sz="1200">
              <a:solidFill>
                <a:srgbClr val="000000"/>
              </a:solidFill>
              <a:latin typeface="Times New Roman" panose="02020603050405020304" pitchFamily="18" charset="0"/>
            </a:endParaRPr>
          </a:p>
          <a:p>
            <a:pPr>
              <a:spcBef>
                <a:spcPct val="0"/>
              </a:spcBef>
              <a:buClrTx/>
              <a:buSzTx/>
              <a:buFontTx/>
              <a:buNone/>
            </a:pPr>
            <a:endParaRPr kumimoji="0" lang="en-US" sz="1200">
              <a:solidFill>
                <a:srgbClr val="000000"/>
              </a:solidFill>
              <a:latin typeface="Times New Roman" panose="02020603050405020304" pitchFamily="18" charset="0"/>
            </a:endParaRPr>
          </a:p>
          <a:p>
            <a:pPr>
              <a:spcBef>
                <a:spcPct val="0"/>
              </a:spcBef>
              <a:buClrTx/>
              <a:buSzTx/>
              <a:buFontTx/>
              <a:buNone/>
            </a:pPr>
            <a:endParaRPr kumimoji="0" lang="en-US" sz="1400" b="1" i="1">
              <a:solidFill>
                <a:srgbClr val="000000"/>
              </a:solidFill>
              <a:latin typeface="Times New Roman" panose="02020603050405020304" pitchFamily="18" charset="0"/>
            </a:endParaRPr>
          </a:p>
          <a:p>
            <a:pPr>
              <a:spcBef>
                <a:spcPct val="0"/>
              </a:spcBef>
              <a:buClrTx/>
              <a:buSzTx/>
              <a:buFontTx/>
              <a:buNone/>
            </a:pPr>
            <a:endParaRPr kumimoji="0" lang="en-US" sz="1400" b="1" i="1">
              <a:solidFill>
                <a:srgbClr val="000000"/>
              </a:solidFill>
              <a:latin typeface="Times New Roman" panose="02020603050405020304" pitchFamily="18" charset="0"/>
            </a:endParaRPr>
          </a:p>
          <a:p>
            <a:pPr>
              <a:spcBef>
                <a:spcPct val="0"/>
              </a:spcBef>
              <a:buClrTx/>
              <a:buSzTx/>
              <a:buFontTx/>
              <a:buNone/>
            </a:pPr>
            <a:endParaRPr kumimoji="0" lang="en-US" sz="1200" i="1">
              <a:solidFill>
                <a:srgbClr val="000000"/>
              </a:solidFill>
              <a:latin typeface="Times New Roman" panose="02020603050405020304" pitchFamily="18" charset="0"/>
            </a:endParaRPr>
          </a:p>
        </p:txBody>
      </p:sp>
      <p:sp>
        <p:nvSpPr>
          <p:cNvPr id="21511" name="Line 1029"/>
          <p:cNvSpPr>
            <a:spLocks noChangeShapeType="1"/>
          </p:cNvSpPr>
          <p:nvPr/>
        </p:nvSpPr>
        <p:spPr bwMode="auto">
          <a:xfrm>
            <a:off x="685800" y="4515736"/>
            <a:ext cx="5391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aphicFrame>
        <p:nvGraphicFramePr>
          <p:cNvPr id="21512" name="Object 1035"/>
          <p:cNvGraphicFramePr>
            <a:graphicFrameLocks noChangeAspect="1"/>
          </p:cNvGraphicFramePr>
          <p:nvPr/>
        </p:nvGraphicFramePr>
        <p:xfrm>
          <a:off x="5362575" y="895350"/>
          <a:ext cx="914400" cy="990600"/>
        </p:xfrm>
        <a:graphic>
          <a:graphicData uri="http://schemas.openxmlformats.org/presentationml/2006/ole">
            <mc:AlternateContent xmlns:mc="http://schemas.openxmlformats.org/markup-compatibility/2006">
              <mc:Choice xmlns:v="urn:schemas-microsoft-com:vml" Requires="v">
                <p:oleObj spid="_x0000_s21624" name="Clip" r:id="rId3" imgW="4762500" imgH="3505200" progId="MS_ClipArt_Gallery.2">
                  <p:embed/>
                </p:oleObj>
              </mc:Choice>
              <mc:Fallback>
                <p:oleObj name="Clip" r:id="rId3" imgW="4762500" imgH="3505200" progId="MS_ClipArt_Gallery.2">
                  <p:embed/>
                  <p:pic>
                    <p:nvPicPr>
                      <p:cNvPr id="0" name="Object 10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2575" y="895350"/>
                        <a:ext cx="914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3" name="TextBox 13"/>
          <p:cNvSpPr txBox="1">
            <a:spLocks noChangeArrowheads="1"/>
          </p:cNvSpPr>
          <p:nvPr/>
        </p:nvSpPr>
        <p:spPr bwMode="auto">
          <a:xfrm>
            <a:off x="485219" y="2825719"/>
            <a:ext cx="6162675"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0"/>
              </a:spcBef>
              <a:buClrTx/>
              <a:buSzTx/>
              <a:buFont typeface="Monotype Sorts" pitchFamily="2" charset="2"/>
              <a:buNone/>
            </a:pPr>
            <a:endParaRPr kumimoji="0" lang="en-US" sz="1400" b="1" i="1" dirty="0">
              <a:solidFill>
                <a:srgbClr val="000000"/>
              </a:solidFill>
              <a:latin typeface="Times New Roman" panose="02020603050405020304" pitchFamily="18" charset="0"/>
            </a:endParaRPr>
          </a:p>
          <a:p>
            <a:pPr>
              <a:spcBef>
                <a:spcPct val="0"/>
              </a:spcBef>
              <a:buClrTx/>
              <a:buSzTx/>
              <a:buFont typeface="Monotype Sorts" pitchFamily="2" charset="2"/>
              <a:buNone/>
            </a:pPr>
            <a:r>
              <a:rPr kumimoji="0" lang="en-US" sz="1400" b="1" i="1" dirty="0" smtClean="0">
                <a:solidFill>
                  <a:srgbClr val="000000"/>
                </a:solidFill>
                <a:latin typeface="Times New Roman" panose="02020603050405020304" pitchFamily="18" charset="0"/>
              </a:rPr>
              <a:t>Criminal Division – Clerk of Judicial Records</a:t>
            </a:r>
            <a:r>
              <a:rPr kumimoji="0" lang="en-US" sz="1200" b="1" i="1" dirty="0" smtClean="0">
                <a:solidFill>
                  <a:srgbClr val="000000"/>
                </a:solidFill>
                <a:latin typeface="Times New Roman" panose="02020603050405020304" pitchFamily="18" charset="0"/>
              </a:rPr>
              <a:t> </a:t>
            </a:r>
            <a:r>
              <a:rPr kumimoji="0" lang="en-US" sz="1400" b="1" i="1" dirty="0">
                <a:solidFill>
                  <a:srgbClr val="000000"/>
                </a:solidFill>
                <a:latin typeface="Times New Roman" panose="02020603050405020304" pitchFamily="18" charset="0"/>
              </a:rPr>
              <a:t>–  Report #</a:t>
            </a:r>
            <a:r>
              <a:rPr kumimoji="0" lang="en-US" sz="1400" b="1" i="1" dirty="0" smtClean="0">
                <a:solidFill>
                  <a:srgbClr val="000000"/>
                </a:solidFill>
                <a:latin typeface="Times New Roman" panose="02020603050405020304" pitchFamily="18" charset="0"/>
              </a:rPr>
              <a:t>17-15</a:t>
            </a: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i="1" dirty="0">
                <a:solidFill>
                  <a:srgbClr val="000000"/>
                </a:solidFill>
                <a:latin typeface="Times New Roman" panose="02020603050405020304" pitchFamily="18" charset="0"/>
              </a:rPr>
              <a:t>Financial  Audit –  For the </a:t>
            </a:r>
            <a:r>
              <a:rPr kumimoji="0" lang="en-US" sz="1400" i="1" dirty="0" smtClean="0">
                <a:solidFill>
                  <a:srgbClr val="000000"/>
                </a:solidFill>
                <a:latin typeface="Times New Roman" panose="02020603050405020304" pitchFamily="18" charset="0"/>
              </a:rPr>
              <a:t>Calendar Years Ended December 31. 2015 &amp; 2016</a:t>
            </a:r>
            <a:endParaRPr kumimoji="0" lang="en-US" sz="1400" i="1" dirty="0">
              <a:solidFill>
                <a:srgbClr val="000000"/>
              </a:solidFill>
              <a:latin typeface="Times New Roman" panose="02020603050405020304" pitchFamily="18" charset="0"/>
            </a:endParaRPr>
          </a:p>
          <a:p>
            <a:pPr>
              <a:spcBef>
                <a:spcPct val="0"/>
              </a:spcBef>
              <a:buClrTx/>
              <a:buSzTx/>
              <a:buFont typeface="Monotype Sorts" pitchFamily="2" charset="2"/>
              <a:buNone/>
            </a:pPr>
            <a:r>
              <a:rPr kumimoji="0" lang="en-US" sz="1200" i="1" u="sng" dirty="0">
                <a:solidFill>
                  <a:srgbClr val="000000"/>
                </a:solidFill>
                <a:latin typeface="Times New Roman" panose="02020603050405020304" pitchFamily="18" charset="0"/>
              </a:rPr>
              <a:t>Purpose of Audit</a:t>
            </a:r>
          </a:p>
          <a:p>
            <a:pPr>
              <a:spcBef>
                <a:spcPct val="0"/>
              </a:spcBef>
              <a:buClrTx/>
              <a:buSzTx/>
              <a:buFontTx/>
              <a:buNone/>
            </a:pPr>
            <a:r>
              <a:rPr kumimoji="0" lang="en-US" sz="1200" dirty="0">
                <a:solidFill>
                  <a:srgbClr val="000000"/>
                </a:solidFill>
                <a:latin typeface="Times New Roman" panose="02020603050405020304" pitchFamily="18" charset="0"/>
              </a:rPr>
              <a:t>To verify reported revenues and expenditures </a:t>
            </a:r>
            <a:endParaRPr kumimoji="0" lang="en-US" sz="1200" dirty="0" smtClean="0">
              <a:solidFill>
                <a:srgbClr val="000000"/>
              </a:solidFill>
              <a:latin typeface="Times New Roman" panose="02020603050405020304" pitchFamily="18" charset="0"/>
            </a:endParaRPr>
          </a:p>
          <a:p>
            <a:pPr>
              <a:spcBef>
                <a:spcPct val="0"/>
              </a:spcBef>
              <a:buClrTx/>
              <a:buSzTx/>
              <a:buFontTx/>
              <a:buNone/>
            </a:pPr>
            <a:r>
              <a:rPr kumimoji="0" lang="en-US" sz="1200" dirty="0" smtClean="0">
                <a:solidFill>
                  <a:srgbClr val="000000"/>
                </a:solidFill>
                <a:latin typeface="Times New Roman" panose="02020603050405020304" pitchFamily="18" charset="0"/>
              </a:rPr>
              <a:t>and </a:t>
            </a:r>
            <a:r>
              <a:rPr kumimoji="0" lang="en-US" sz="1200" dirty="0">
                <a:solidFill>
                  <a:srgbClr val="000000"/>
                </a:solidFill>
                <a:latin typeface="Times New Roman" panose="02020603050405020304" pitchFamily="18" charset="0"/>
              </a:rPr>
              <a:t>to evaluate internal control </a:t>
            </a:r>
            <a:r>
              <a:rPr kumimoji="0" lang="en-US" sz="1200" dirty="0" smtClean="0">
                <a:solidFill>
                  <a:srgbClr val="000000"/>
                </a:solidFill>
                <a:latin typeface="Times New Roman" panose="02020603050405020304" pitchFamily="18" charset="0"/>
              </a:rPr>
              <a:t>over criminal </a:t>
            </a:r>
          </a:p>
          <a:p>
            <a:pPr>
              <a:spcBef>
                <a:spcPct val="0"/>
              </a:spcBef>
              <a:buClrTx/>
              <a:buSzTx/>
              <a:buFontTx/>
              <a:buNone/>
            </a:pPr>
            <a:r>
              <a:rPr kumimoji="0" lang="en-US" sz="1200" dirty="0" smtClean="0">
                <a:solidFill>
                  <a:srgbClr val="000000"/>
                </a:solidFill>
                <a:latin typeface="Times New Roman" panose="02020603050405020304" pitchFamily="18" charset="0"/>
              </a:rPr>
              <a:t>division financial activity.</a:t>
            </a:r>
            <a:endParaRPr kumimoji="0" lang="en-US" sz="1200" dirty="0">
              <a:solidFill>
                <a:srgbClr val="000000"/>
              </a:solidFill>
              <a:latin typeface="Times New Roman" panose="02020603050405020304" pitchFamily="18" charset="0"/>
            </a:endParaRPr>
          </a:p>
          <a:p>
            <a:pPr>
              <a:spcBef>
                <a:spcPct val="0"/>
              </a:spcBef>
              <a:buClrTx/>
              <a:buSzTx/>
              <a:buFont typeface="Monotype Sorts" pitchFamily="2" charset="2"/>
              <a:buNone/>
            </a:pPr>
            <a:endParaRPr kumimoji="0" lang="en-US" sz="1400" b="1" i="1" dirty="0">
              <a:solidFill>
                <a:srgbClr val="000000"/>
              </a:solidFill>
              <a:latin typeface="Times New Roman" panose="02020603050405020304" pitchFamily="18" charset="0"/>
            </a:endParaRPr>
          </a:p>
          <a:p>
            <a:pPr>
              <a:spcBef>
                <a:spcPct val="0"/>
              </a:spcBef>
              <a:buClrTx/>
              <a:buSzTx/>
              <a:buFont typeface="Monotype Sorts" pitchFamily="2" charset="2"/>
              <a:buNone/>
            </a:pPr>
            <a:endParaRPr kumimoji="0" lang="en-US" sz="1400" b="1" i="1" dirty="0">
              <a:solidFill>
                <a:srgbClr val="000000"/>
              </a:solidFill>
              <a:latin typeface="Times New Roman" panose="02020603050405020304" pitchFamily="18" charset="0"/>
            </a:endParaRPr>
          </a:p>
          <a:p>
            <a:pPr>
              <a:spcBef>
                <a:spcPct val="0"/>
              </a:spcBef>
              <a:buClrTx/>
              <a:buSzTx/>
              <a:buNone/>
            </a:pPr>
            <a:r>
              <a:rPr kumimoji="0" lang="en-US" sz="1400" b="1" i="1" dirty="0" smtClean="0">
                <a:solidFill>
                  <a:srgbClr val="000000"/>
                </a:solidFill>
                <a:latin typeface="Times New Roman" panose="02020603050405020304" pitchFamily="18" charset="0"/>
              </a:rPr>
              <a:t>Coroner’s Office -  </a:t>
            </a:r>
            <a:r>
              <a:rPr kumimoji="0" lang="en-US" sz="1400" b="1" i="1" dirty="0">
                <a:solidFill>
                  <a:srgbClr val="000000"/>
                </a:solidFill>
                <a:latin typeface="Times New Roman" panose="02020603050405020304" pitchFamily="18" charset="0"/>
              </a:rPr>
              <a:t>Report #</a:t>
            </a:r>
            <a:r>
              <a:rPr kumimoji="0" lang="en-US" sz="1400" b="1" i="1" dirty="0" smtClean="0">
                <a:solidFill>
                  <a:srgbClr val="000000"/>
                </a:solidFill>
                <a:latin typeface="Times New Roman" panose="02020603050405020304" pitchFamily="18" charset="0"/>
              </a:rPr>
              <a:t>17-10</a:t>
            </a: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i="1" dirty="0">
                <a:solidFill>
                  <a:srgbClr val="000000"/>
                </a:solidFill>
                <a:latin typeface="Times New Roman" panose="02020603050405020304" pitchFamily="18" charset="0"/>
              </a:rPr>
              <a:t>Financial  Audit – For the Calendar </a:t>
            </a:r>
            <a:r>
              <a:rPr kumimoji="0" lang="en-US" sz="1400" i="1" dirty="0" smtClean="0">
                <a:solidFill>
                  <a:srgbClr val="000000"/>
                </a:solidFill>
                <a:latin typeface="Times New Roman" panose="02020603050405020304" pitchFamily="18" charset="0"/>
              </a:rPr>
              <a:t>Year </a:t>
            </a:r>
            <a:r>
              <a:rPr kumimoji="0" lang="en-US" sz="1400" i="1" dirty="0">
                <a:solidFill>
                  <a:srgbClr val="000000"/>
                </a:solidFill>
                <a:latin typeface="Times New Roman" panose="02020603050405020304" pitchFamily="18" charset="0"/>
              </a:rPr>
              <a:t>Ended December 31</a:t>
            </a:r>
            <a:r>
              <a:rPr kumimoji="0" lang="en-US" sz="1400" i="1" dirty="0" smtClean="0">
                <a:solidFill>
                  <a:srgbClr val="000000"/>
                </a:solidFill>
                <a:latin typeface="Times New Roman" panose="02020603050405020304" pitchFamily="18" charset="0"/>
              </a:rPr>
              <a:t>. 2015 </a:t>
            </a:r>
            <a:endParaRPr kumimoji="0" lang="en-US" sz="1400" i="1" dirty="0">
              <a:solidFill>
                <a:srgbClr val="000000"/>
              </a:solidFill>
              <a:latin typeface="Times New Roman" panose="02020603050405020304" pitchFamily="18" charset="0"/>
            </a:endParaRPr>
          </a:p>
          <a:p>
            <a:pPr>
              <a:spcBef>
                <a:spcPct val="0"/>
              </a:spcBef>
              <a:buClrTx/>
              <a:buSzTx/>
              <a:buNone/>
            </a:pPr>
            <a:r>
              <a:rPr kumimoji="0" lang="en-US" sz="1200" i="1" u="sng" dirty="0">
                <a:solidFill>
                  <a:srgbClr val="000000"/>
                </a:solidFill>
                <a:latin typeface="Times New Roman" panose="02020603050405020304" pitchFamily="18" charset="0"/>
              </a:rPr>
              <a:t>Purpose of Audit</a:t>
            </a:r>
          </a:p>
          <a:p>
            <a:pPr>
              <a:spcBef>
                <a:spcPct val="0"/>
              </a:spcBef>
              <a:buClrTx/>
              <a:buSzTx/>
              <a:buFontTx/>
              <a:buNone/>
            </a:pPr>
            <a:r>
              <a:rPr kumimoji="0" lang="en-US" sz="1200" dirty="0">
                <a:solidFill>
                  <a:srgbClr val="000000"/>
                </a:solidFill>
                <a:latin typeface="Times New Roman" panose="02020603050405020304" pitchFamily="18" charset="0"/>
              </a:rPr>
              <a:t>To verify reported revenues and </a:t>
            </a:r>
            <a:endParaRPr kumimoji="0" lang="en-US" sz="1200" dirty="0" smtClean="0">
              <a:solidFill>
                <a:srgbClr val="000000"/>
              </a:solidFill>
              <a:latin typeface="Times New Roman" panose="02020603050405020304" pitchFamily="18" charset="0"/>
            </a:endParaRPr>
          </a:p>
          <a:p>
            <a:pPr>
              <a:spcBef>
                <a:spcPct val="0"/>
              </a:spcBef>
              <a:buClrTx/>
              <a:buSzTx/>
              <a:buFontTx/>
              <a:buNone/>
            </a:pPr>
            <a:r>
              <a:rPr kumimoji="0" lang="en-US" sz="1200" dirty="0" smtClean="0">
                <a:solidFill>
                  <a:srgbClr val="000000"/>
                </a:solidFill>
                <a:latin typeface="Times New Roman" panose="02020603050405020304" pitchFamily="18" charset="0"/>
              </a:rPr>
              <a:t>expenditures and to </a:t>
            </a:r>
            <a:r>
              <a:rPr kumimoji="0" lang="en-US" sz="1200" dirty="0">
                <a:solidFill>
                  <a:srgbClr val="000000"/>
                </a:solidFill>
                <a:latin typeface="Times New Roman" panose="02020603050405020304" pitchFamily="18" charset="0"/>
              </a:rPr>
              <a:t>evaluate internal </a:t>
            </a:r>
            <a:endParaRPr kumimoji="0" lang="en-US" sz="1200" dirty="0" smtClean="0">
              <a:solidFill>
                <a:srgbClr val="000000"/>
              </a:solidFill>
              <a:latin typeface="Times New Roman" panose="02020603050405020304" pitchFamily="18" charset="0"/>
            </a:endParaRPr>
          </a:p>
          <a:p>
            <a:pPr>
              <a:spcBef>
                <a:spcPct val="0"/>
              </a:spcBef>
              <a:buClrTx/>
              <a:buSzTx/>
              <a:buFontTx/>
              <a:buNone/>
            </a:pPr>
            <a:r>
              <a:rPr kumimoji="0" lang="en-US" sz="1200" dirty="0" smtClean="0">
                <a:solidFill>
                  <a:srgbClr val="000000"/>
                </a:solidFill>
                <a:latin typeface="Times New Roman" panose="02020603050405020304" pitchFamily="18" charset="0"/>
              </a:rPr>
              <a:t>control </a:t>
            </a:r>
            <a:r>
              <a:rPr kumimoji="0" lang="en-US" sz="1200" dirty="0">
                <a:solidFill>
                  <a:srgbClr val="000000"/>
                </a:solidFill>
                <a:latin typeface="Times New Roman" panose="02020603050405020304" pitchFamily="18" charset="0"/>
              </a:rPr>
              <a:t>over </a:t>
            </a:r>
            <a:r>
              <a:rPr kumimoji="0" lang="en-US" sz="1200" dirty="0" smtClean="0">
                <a:solidFill>
                  <a:srgbClr val="000000"/>
                </a:solidFill>
                <a:latin typeface="Times New Roman" panose="02020603050405020304" pitchFamily="18" charset="0"/>
              </a:rPr>
              <a:t>Coroner’s Office </a:t>
            </a:r>
          </a:p>
          <a:p>
            <a:pPr>
              <a:spcBef>
                <a:spcPct val="0"/>
              </a:spcBef>
              <a:buClrTx/>
              <a:buSzTx/>
              <a:buFontTx/>
              <a:buNone/>
            </a:pPr>
            <a:r>
              <a:rPr kumimoji="0" lang="en-US" sz="1200" dirty="0" smtClean="0">
                <a:solidFill>
                  <a:srgbClr val="000000"/>
                </a:solidFill>
                <a:latin typeface="Times New Roman" panose="02020603050405020304" pitchFamily="18" charset="0"/>
              </a:rPr>
              <a:t>financial </a:t>
            </a:r>
            <a:r>
              <a:rPr kumimoji="0" lang="en-US" sz="1200" dirty="0">
                <a:solidFill>
                  <a:srgbClr val="000000"/>
                </a:solidFill>
                <a:latin typeface="Times New Roman" panose="02020603050405020304" pitchFamily="18" charset="0"/>
              </a:rPr>
              <a:t>activity.</a:t>
            </a:r>
          </a:p>
          <a:p>
            <a:pPr>
              <a:spcBef>
                <a:spcPct val="0"/>
              </a:spcBef>
              <a:buClrTx/>
              <a:buSzTx/>
              <a:buFont typeface="Monotype Sorts" pitchFamily="2" charset="2"/>
              <a:buNone/>
            </a:pPr>
            <a:endParaRPr kumimoji="0" lang="en-US" sz="1400" b="1" i="1" dirty="0">
              <a:solidFill>
                <a:srgbClr val="000000"/>
              </a:solidFill>
              <a:latin typeface="Times New Roman" panose="02020603050405020304" pitchFamily="18" charset="0"/>
            </a:endParaRPr>
          </a:p>
          <a:p>
            <a:pPr>
              <a:buNone/>
            </a:pPr>
            <a:endParaRPr kumimoji="0" lang="en-US" sz="1400" b="1" i="1" dirty="0" smtClean="0">
              <a:solidFill>
                <a:srgbClr val="000000"/>
              </a:solidFill>
              <a:latin typeface="Times New Roman" panose="02020603050405020304" pitchFamily="18" charset="0"/>
            </a:endParaRPr>
          </a:p>
          <a:p>
            <a:pPr>
              <a:buNone/>
            </a:pPr>
            <a:r>
              <a:rPr kumimoji="0" lang="en-US" sz="1400" b="1" i="1" dirty="0" err="1" smtClean="0">
                <a:solidFill>
                  <a:srgbClr val="000000"/>
                </a:solidFill>
                <a:latin typeface="Times New Roman" panose="02020603050405020304" pitchFamily="18" charset="0"/>
              </a:rPr>
              <a:t>Brookview</a:t>
            </a:r>
            <a:r>
              <a:rPr kumimoji="0" lang="en-US" sz="1400" b="1" i="1" dirty="0" smtClean="0">
                <a:solidFill>
                  <a:srgbClr val="000000"/>
                </a:solidFill>
                <a:latin typeface="Times New Roman" panose="02020603050405020304" pitchFamily="18" charset="0"/>
              </a:rPr>
              <a:t> Independent Living </a:t>
            </a:r>
            <a:r>
              <a:rPr kumimoji="0" lang="en-US" sz="1400" b="1" i="1" dirty="0">
                <a:solidFill>
                  <a:srgbClr val="000000"/>
                </a:solidFill>
                <a:latin typeface="Times New Roman" panose="02020603050405020304" pitchFamily="18" charset="0"/>
              </a:rPr>
              <a:t>– Report #</a:t>
            </a:r>
            <a:r>
              <a:rPr kumimoji="0" lang="en-US" sz="1400" b="1" i="1" dirty="0" smtClean="0">
                <a:solidFill>
                  <a:srgbClr val="000000"/>
                </a:solidFill>
                <a:latin typeface="Times New Roman" panose="02020603050405020304" pitchFamily="18" charset="0"/>
              </a:rPr>
              <a:t>17-13</a:t>
            </a:r>
            <a:endParaRPr kumimoji="0" lang="en-US" sz="1400" b="1" i="1" dirty="0">
              <a:solidFill>
                <a:srgbClr val="000000"/>
              </a:solidFill>
              <a:latin typeface="Times New Roman" panose="02020603050405020304" pitchFamily="18" charset="0"/>
            </a:endParaRPr>
          </a:p>
          <a:p>
            <a:pPr>
              <a:buNone/>
            </a:pPr>
            <a:r>
              <a:rPr kumimoji="0" lang="en-US" sz="1400" i="1" dirty="0">
                <a:solidFill>
                  <a:srgbClr val="000000"/>
                </a:solidFill>
                <a:latin typeface="Times New Roman" panose="02020603050405020304" pitchFamily="18" charset="0"/>
              </a:rPr>
              <a:t>Financial Audit – For the C</a:t>
            </a:r>
            <a:r>
              <a:rPr kumimoji="0" lang="en-US" sz="1400" i="1" dirty="0" smtClean="0">
                <a:solidFill>
                  <a:srgbClr val="000000"/>
                </a:solidFill>
                <a:latin typeface="Times New Roman" panose="02020603050405020304" pitchFamily="18" charset="0"/>
              </a:rPr>
              <a:t>alendar Year Ended December 31, 2016</a:t>
            </a:r>
            <a:endParaRPr kumimoji="0" lang="en-US" sz="1400" i="1" dirty="0">
              <a:solidFill>
                <a:srgbClr val="000000"/>
              </a:solidFill>
              <a:latin typeface="Times New Roman" panose="02020603050405020304" pitchFamily="18" charset="0"/>
            </a:endParaRPr>
          </a:p>
          <a:p>
            <a:pPr>
              <a:buNone/>
            </a:pPr>
            <a:r>
              <a:rPr kumimoji="0" lang="en-US" sz="1200" i="1" u="sng" dirty="0">
                <a:solidFill>
                  <a:srgbClr val="000000"/>
                </a:solidFill>
                <a:latin typeface="Times New Roman" panose="02020603050405020304" pitchFamily="18" charset="0"/>
              </a:rPr>
              <a:t>Purpose of Audit</a:t>
            </a:r>
          </a:p>
          <a:p>
            <a:pPr marL="0">
              <a:buNone/>
            </a:pPr>
            <a:r>
              <a:rPr kumimoji="0" lang="en-US" sz="1200" dirty="0">
                <a:solidFill>
                  <a:srgbClr val="000000"/>
                </a:solidFill>
                <a:latin typeface="Times New Roman" panose="02020603050405020304" pitchFamily="18" charset="0"/>
              </a:rPr>
              <a:t>To verify reported revenues and </a:t>
            </a:r>
            <a:r>
              <a:rPr kumimoji="0" lang="en-US" sz="1200" dirty="0" smtClean="0">
                <a:solidFill>
                  <a:srgbClr val="000000"/>
                </a:solidFill>
                <a:latin typeface="Times New Roman" panose="02020603050405020304" pitchFamily="18" charset="0"/>
              </a:rPr>
              <a:t>expenditures</a:t>
            </a:r>
          </a:p>
          <a:p>
            <a:pPr marL="0">
              <a:buNone/>
            </a:pPr>
            <a:r>
              <a:rPr kumimoji="0" lang="en-US" sz="1200" dirty="0" smtClean="0">
                <a:solidFill>
                  <a:srgbClr val="000000"/>
                </a:solidFill>
                <a:latin typeface="Times New Roman" panose="02020603050405020304" pitchFamily="18" charset="0"/>
              </a:rPr>
              <a:t>and </a:t>
            </a:r>
            <a:r>
              <a:rPr kumimoji="0" lang="en-US" sz="1200" dirty="0">
                <a:solidFill>
                  <a:srgbClr val="000000"/>
                </a:solidFill>
                <a:latin typeface="Times New Roman" panose="02020603050405020304" pitchFamily="18" charset="0"/>
              </a:rPr>
              <a:t>to evaluate internal control over </a:t>
            </a:r>
            <a:r>
              <a:rPr kumimoji="0" lang="en-US" sz="1200" dirty="0" err="1" smtClean="0">
                <a:solidFill>
                  <a:srgbClr val="000000"/>
                </a:solidFill>
                <a:latin typeface="Times New Roman" panose="02020603050405020304" pitchFamily="18" charset="0"/>
              </a:rPr>
              <a:t>Brookview</a:t>
            </a:r>
            <a:endParaRPr kumimoji="0" lang="en-US" sz="1200" dirty="0" smtClean="0">
              <a:solidFill>
                <a:srgbClr val="000000"/>
              </a:solidFill>
              <a:latin typeface="Times New Roman" panose="02020603050405020304" pitchFamily="18" charset="0"/>
            </a:endParaRPr>
          </a:p>
          <a:p>
            <a:pPr marL="0">
              <a:buNone/>
            </a:pPr>
            <a:r>
              <a:rPr kumimoji="0" lang="en-US" sz="1200" dirty="0" smtClean="0">
                <a:solidFill>
                  <a:srgbClr val="000000"/>
                </a:solidFill>
                <a:latin typeface="Times New Roman" panose="02020603050405020304" pitchFamily="18" charset="0"/>
              </a:rPr>
              <a:t>Independent Living financial activity. </a:t>
            </a:r>
            <a:endParaRPr kumimoji="0" lang="en-US" sz="1200" dirty="0">
              <a:solidFill>
                <a:srgbClr val="000000"/>
              </a:solidFill>
              <a:latin typeface="Times New Roman" panose="02020603050405020304" pitchFamily="18" charset="0"/>
            </a:endParaRPr>
          </a:p>
          <a:p>
            <a:pPr>
              <a:spcBef>
                <a:spcPct val="0"/>
              </a:spcBef>
              <a:buClrTx/>
              <a:buSzTx/>
              <a:buNone/>
            </a:pPr>
            <a:endParaRPr kumimoji="0" lang="en-US" sz="1200" dirty="0">
              <a:solidFill>
                <a:srgbClr val="000000"/>
              </a:solidFill>
              <a:latin typeface="Times New Roman" panose="02020603050405020304" pitchFamily="18" charset="0"/>
            </a:endParaRPr>
          </a:p>
        </p:txBody>
      </p:sp>
      <p:sp>
        <p:nvSpPr>
          <p:cNvPr id="21515" name="Line 1029"/>
          <p:cNvSpPr>
            <a:spLocks noChangeShapeType="1"/>
          </p:cNvSpPr>
          <p:nvPr/>
        </p:nvSpPr>
        <p:spPr bwMode="auto">
          <a:xfrm>
            <a:off x="636403" y="6197531"/>
            <a:ext cx="5391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16742" y="3560634"/>
            <a:ext cx="1505592" cy="763716"/>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47401" y="5180297"/>
            <a:ext cx="838313" cy="1047892"/>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338083" y="5108776"/>
            <a:ext cx="1584251" cy="1010774"/>
          </a:xfrm>
          <a:prstGeom prst="rect">
            <a:avLst/>
          </a:prstGeom>
        </p:spPr>
      </p:pic>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10075" y="7030080"/>
            <a:ext cx="1905000" cy="142875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i="1" dirty="0">
                <a:latin typeface="Bookman Old Style" panose="02050604050505020204" pitchFamily="18" charset="0"/>
              </a:rPr>
              <a:t>County Of Lehigh</a:t>
            </a:r>
            <a:br>
              <a:rPr lang="en-US" sz="2400" b="1" i="1" dirty="0">
                <a:latin typeface="Bookman Old Style" panose="02050604050505020204" pitchFamily="18" charset="0"/>
              </a:rPr>
            </a:br>
            <a:r>
              <a:rPr lang="en-US" sz="2400" b="1" i="1" dirty="0">
                <a:latin typeface="Bookman Old Style" panose="02050604050505020204" pitchFamily="18" charset="0"/>
              </a:rPr>
              <a:t>Office Of The Controller</a:t>
            </a:r>
            <a:br>
              <a:rPr lang="en-US" sz="2400" b="1" i="1" dirty="0">
                <a:latin typeface="Bookman Old Style" panose="02050604050505020204" pitchFamily="18" charset="0"/>
              </a:rPr>
            </a:br>
            <a:r>
              <a:rPr lang="en-US" sz="2400" b="1" i="1" dirty="0" smtClean="0">
                <a:latin typeface="Bookman Old Style" panose="02050604050505020204" pitchFamily="18" charset="0"/>
              </a:rPr>
              <a:t>2017 </a:t>
            </a:r>
            <a:r>
              <a:rPr lang="en-US" sz="2400" b="1" i="1" dirty="0">
                <a:latin typeface="Bookman Old Style" panose="02050604050505020204" pitchFamily="18" charset="0"/>
              </a:rPr>
              <a:t>Audits</a:t>
            </a:r>
            <a:endParaRPr lang="en-US" sz="2400" dirty="0"/>
          </a:p>
        </p:txBody>
      </p:sp>
      <p:sp>
        <p:nvSpPr>
          <p:cNvPr id="3" name="Footer Placeholder 2"/>
          <p:cNvSpPr>
            <a:spLocks noGrp="1"/>
          </p:cNvSpPr>
          <p:nvPr>
            <p:ph type="ftr" sz="quarter" idx="10"/>
          </p:nvPr>
        </p:nvSpPr>
        <p:spPr/>
        <p:txBody>
          <a:body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4" name="Slide Number Placeholder 3"/>
          <p:cNvSpPr>
            <a:spLocks noGrp="1"/>
          </p:cNvSpPr>
          <p:nvPr>
            <p:ph type="sldNum" sz="quarter" idx="11"/>
          </p:nvPr>
        </p:nvSpPr>
        <p:spPr/>
        <p:txBody>
          <a:bodyPr/>
          <a:lstStyle/>
          <a:p>
            <a:pPr>
              <a:defRPr/>
            </a:pPr>
            <a:fld id="{74998C94-4271-4638-AD49-AB8664F75F54}" type="slidenum">
              <a:rPr lang="en-US" smtClean="0"/>
              <a:pPr>
                <a:defRPr/>
              </a:pPr>
              <a:t>14</a:t>
            </a:fld>
            <a:endParaRPr lang="en-US"/>
          </a:p>
        </p:txBody>
      </p:sp>
      <p:graphicFrame>
        <p:nvGraphicFramePr>
          <p:cNvPr id="5" name="Object 1035"/>
          <p:cNvGraphicFramePr>
            <a:graphicFrameLocks noChangeAspect="1"/>
          </p:cNvGraphicFramePr>
          <p:nvPr>
            <p:extLst>
              <p:ext uri="{D42A27DB-BD31-4B8C-83A1-F6EECF244321}">
                <p14:modId xmlns:p14="http://schemas.microsoft.com/office/powerpoint/2010/main" val="2021690203"/>
              </p:ext>
            </p:extLst>
          </p:nvPr>
        </p:nvGraphicFramePr>
        <p:xfrm>
          <a:off x="5429250" y="673100"/>
          <a:ext cx="914400" cy="990600"/>
        </p:xfrm>
        <a:graphic>
          <a:graphicData uri="http://schemas.openxmlformats.org/presentationml/2006/ole">
            <mc:AlternateContent xmlns:mc="http://schemas.openxmlformats.org/markup-compatibility/2006">
              <mc:Choice xmlns:v="urn:schemas-microsoft-com:vml" Requires="v">
                <p:oleObj spid="_x0000_s25686" name="Clip" r:id="rId3" imgW="4762500" imgH="3505200" progId="MS_ClipArt_Gallery.2">
                  <p:embed/>
                </p:oleObj>
              </mc:Choice>
              <mc:Fallback>
                <p:oleObj name="Clip" r:id="rId3" imgW="4762500" imgH="350520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29250" y="673100"/>
                        <a:ext cx="914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Text Box 1027"/>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
        <p:nvSpPr>
          <p:cNvPr id="7" name="Rectangle 6"/>
          <p:cNvSpPr/>
          <p:nvPr/>
        </p:nvSpPr>
        <p:spPr>
          <a:xfrm>
            <a:off x="932124" y="2838498"/>
            <a:ext cx="5715000" cy="5847755"/>
          </a:xfrm>
          <a:prstGeom prst="rect">
            <a:avLst/>
          </a:prstGeom>
        </p:spPr>
        <p:txBody>
          <a:bodyPr wrap="square">
            <a:spAutoFit/>
          </a:bodyPr>
          <a:lstStyle/>
          <a:p>
            <a:r>
              <a:rPr lang="en-US" sz="1400" b="1" i="1" dirty="0" smtClean="0">
                <a:solidFill>
                  <a:srgbClr val="000000"/>
                </a:solidFill>
                <a:latin typeface="Times New Roman" panose="02020603050405020304" pitchFamily="18" charset="0"/>
              </a:rPr>
              <a:t>Offender </a:t>
            </a:r>
            <a:r>
              <a:rPr lang="en-US" sz="1400" b="1" i="1" dirty="0">
                <a:solidFill>
                  <a:srgbClr val="000000"/>
                </a:solidFill>
                <a:latin typeface="Times New Roman" panose="02020603050405020304" pitchFamily="18" charset="0"/>
              </a:rPr>
              <a:t>Supervision Fee Program – Adult Probation – Report #</a:t>
            </a:r>
            <a:r>
              <a:rPr lang="en-US" sz="1400" b="1" i="1" dirty="0" smtClean="0">
                <a:solidFill>
                  <a:srgbClr val="000000"/>
                </a:solidFill>
                <a:latin typeface="Times New Roman" panose="02020603050405020304" pitchFamily="18" charset="0"/>
              </a:rPr>
              <a:t>17-09</a:t>
            </a:r>
            <a:endParaRPr lang="en-US" sz="1400" b="1" i="1" dirty="0">
              <a:solidFill>
                <a:srgbClr val="000000"/>
              </a:solidFill>
              <a:latin typeface="Times New Roman" panose="02020603050405020304" pitchFamily="18" charset="0"/>
            </a:endParaRPr>
          </a:p>
          <a:p>
            <a:r>
              <a:rPr lang="en-US" sz="1400" i="1" dirty="0">
                <a:solidFill>
                  <a:srgbClr val="000000"/>
                </a:solidFill>
                <a:latin typeface="Times New Roman" panose="02020603050405020304" pitchFamily="18" charset="0"/>
              </a:rPr>
              <a:t>Compliance Audit – For the </a:t>
            </a:r>
            <a:r>
              <a:rPr lang="en-US" sz="1400" i="1" dirty="0" smtClean="0">
                <a:solidFill>
                  <a:srgbClr val="000000"/>
                </a:solidFill>
                <a:latin typeface="Times New Roman" panose="02020603050405020304" pitchFamily="18" charset="0"/>
              </a:rPr>
              <a:t>Calendar Year 2016</a:t>
            </a:r>
            <a:endParaRPr lang="en-US" sz="1400" i="1" dirty="0">
              <a:solidFill>
                <a:srgbClr val="000000"/>
              </a:solidFill>
              <a:latin typeface="Times New Roman" panose="02020603050405020304" pitchFamily="18" charset="0"/>
            </a:endParaRPr>
          </a:p>
          <a:p>
            <a:r>
              <a:rPr lang="en-US" i="1" u="sng" dirty="0">
                <a:solidFill>
                  <a:srgbClr val="000000"/>
                </a:solidFill>
                <a:latin typeface="Times New Roman" panose="02020603050405020304" pitchFamily="18" charset="0"/>
              </a:rPr>
              <a:t>Purpose of Audit</a:t>
            </a:r>
          </a:p>
          <a:p>
            <a:r>
              <a:rPr lang="en-US" dirty="0">
                <a:solidFill>
                  <a:srgbClr val="000000"/>
                </a:solidFill>
                <a:latin typeface="Times New Roman" panose="02020603050405020304" pitchFamily="18" charset="0"/>
              </a:rPr>
              <a:t>To evaluate adult probation </a:t>
            </a:r>
            <a:r>
              <a:rPr lang="en-US" dirty="0" smtClean="0">
                <a:solidFill>
                  <a:srgbClr val="000000"/>
                </a:solidFill>
                <a:latin typeface="Times New Roman" panose="02020603050405020304" pitchFamily="18" charset="0"/>
              </a:rPr>
              <a:t>management’s</a:t>
            </a:r>
          </a:p>
          <a:p>
            <a:r>
              <a:rPr lang="en-US" dirty="0">
                <a:solidFill>
                  <a:srgbClr val="000000"/>
                </a:solidFill>
                <a:latin typeface="Times New Roman" panose="02020603050405020304" pitchFamily="18" charset="0"/>
              </a:rPr>
              <a:t>c</a:t>
            </a:r>
            <a:r>
              <a:rPr lang="en-US" dirty="0" smtClean="0">
                <a:solidFill>
                  <a:srgbClr val="000000"/>
                </a:solidFill>
                <a:latin typeface="Times New Roman" panose="02020603050405020304" pitchFamily="18" charset="0"/>
              </a:rPr>
              <a:t>ompliance </a:t>
            </a:r>
            <a:r>
              <a:rPr lang="en-US" dirty="0">
                <a:solidFill>
                  <a:srgbClr val="000000"/>
                </a:solidFill>
                <a:latin typeface="Times New Roman" panose="02020603050405020304" pitchFamily="18" charset="0"/>
              </a:rPr>
              <a:t>to Act 35 of </a:t>
            </a:r>
            <a:r>
              <a:rPr lang="en-US" dirty="0" smtClean="0">
                <a:solidFill>
                  <a:srgbClr val="000000"/>
                </a:solidFill>
                <a:latin typeface="Times New Roman" panose="02020603050405020304" pitchFamily="18" charset="0"/>
              </a:rPr>
              <a:t>1991,  </a:t>
            </a:r>
          </a:p>
          <a:p>
            <a:r>
              <a:rPr lang="en-US" dirty="0" smtClean="0">
                <a:solidFill>
                  <a:srgbClr val="000000"/>
                </a:solidFill>
                <a:latin typeface="Times New Roman" panose="02020603050405020304" pitchFamily="18" charset="0"/>
              </a:rPr>
              <a:t>Pennsylvania </a:t>
            </a:r>
            <a:r>
              <a:rPr lang="en-US" dirty="0">
                <a:solidFill>
                  <a:srgbClr val="000000"/>
                </a:solidFill>
                <a:latin typeface="Times New Roman" panose="02020603050405020304" pitchFamily="18" charset="0"/>
              </a:rPr>
              <a:t>Administrative Code.</a:t>
            </a:r>
          </a:p>
          <a:p>
            <a:endParaRPr lang="en-US" sz="1400" b="1" i="1" dirty="0">
              <a:solidFill>
                <a:srgbClr val="000000"/>
              </a:solidFill>
              <a:latin typeface="Times New Roman" panose="02020603050405020304" pitchFamily="18" charset="0"/>
            </a:endParaRPr>
          </a:p>
          <a:p>
            <a:pPr>
              <a:buNone/>
            </a:pPr>
            <a:endParaRPr lang="en-US" sz="1400" b="1" i="1" dirty="0" smtClean="0">
              <a:solidFill>
                <a:srgbClr val="000000"/>
              </a:solidFill>
              <a:latin typeface="Times New Roman" panose="02020603050405020304" pitchFamily="18" charset="0"/>
            </a:endParaRPr>
          </a:p>
          <a:p>
            <a:pPr>
              <a:buNone/>
            </a:pPr>
            <a:endParaRPr lang="en-US" sz="1400" b="1" i="1" dirty="0" smtClean="0">
              <a:solidFill>
                <a:srgbClr val="000000"/>
              </a:solidFill>
              <a:latin typeface="Times New Roman" panose="02020603050405020304" pitchFamily="18" charset="0"/>
            </a:endParaRPr>
          </a:p>
          <a:p>
            <a:pPr>
              <a:buNone/>
            </a:pPr>
            <a:r>
              <a:rPr lang="en-US" sz="1400" b="1" i="1" dirty="0" smtClean="0">
                <a:solidFill>
                  <a:srgbClr val="000000"/>
                </a:solidFill>
                <a:latin typeface="Times New Roman" panose="02020603050405020304" pitchFamily="18" charset="0"/>
              </a:rPr>
              <a:t>Constable Services </a:t>
            </a:r>
            <a:r>
              <a:rPr lang="en-US" sz="1400" b="1" i="1" dirty="0">
                <a:solidFill>
                  <a:srgbClr val="000000"/>
                </a:solidFill>
                <a:latin typeface="Times New Roman" panose="02020603050405020304" pitchFamily="18" charset="0"/>
              </a:rPr>
              <a:t>– Report #</a:t>
            </a:r>
            <a:r>
              <a:rPr lang="en-US" sz="1400" b="1" i="1" dirty="0" smtClean="0">
                <a:solidFill>
                  <a:srgbClr val="000000"/>
                </a:solidFill>
                <a:latin typeface="Times New Roman" panose="02020603050405020304" pitchFamily="18" charset="0"/>
              </a:rPr>
              <a:t>17-11</a:t>
            </a:r>
            <a:endParaRPr lang="en-US" sz="1400" b="1" i="1" dirty="0">
              <a:solidFill>
                <a:srgbClr val="000000"/>
              </a:solidFill>
              <a:latin typeface="Times New Roman" panose="02020603050405020304" pitchFamily="18" charset="0"/>
            </a:endParaRPr>
          </a:p>
          <a:p>
            <a:pPr>
              <a:buNone/>
            </a:pPr>
            <a:r>
              <a:rPr lang="en-US" sz="1400" i="1" dirty="0" smtClean="0">
                <a:solidFill>
                  <a:srgbClr val="000000"/>
                </a:solidFill>
                <a:latin typeface="Times New Roman" panose="02020603050405020304" pitchFamily="18" charset="0"/>
              </a:rPr>
              <a:t>Performance </a:t>
            </a:r>
            <a:r>
              <a:rPr lang="en-US" sz="1400" i="1" dirty="0">
                <a:solidFill>
                  <a:srgbClr val="000000"/>
                </a:solidFill>
                <a:latin typeface="Times New Roman" panose="02020603050405020304" pitchFamily="18" charset="0"/>
              </a:rPr>
              <a:t>Audit – For the P</a:t>
            </a:r>
            <a:r>
              <a:rPr lang="en-US" sz="1400" i="1" dirty="0" smtClean="0">
                <a:solidFill>
                  <a:srgbClr val="000000"/>
                </a:solidFill>
                <a:latin typeface="Times New Roman" panose="02020603050405020304" pitchFamily="18" charset="0"/>
              </a:rPr>
              <a:t>eriod </a:t>
            </a:r>
          </a:p>
          <a:p>
            <a:pPr>
              <a:buNone/>
            </a:pPr>
            <a:r>
              <a:rPr lang="en-US" sz="1400" i="1" dirty="0" smtClean="0">
                <a:solidFill>
                  <a:srgbClr val="000000"/>
                </a:solidFill>
                <a:latin typeface="Times New Roman" panose="02020603050405020304" pitchFamily="18" charset="0"/>
              </a:rPr>
              <a:t>January through September 2016 </a:t>
            </a:r>
            <a:endParaRPr lang="en-US" sz="1400" i="1" dirty="0">
              <a:solidFill>
                <a:srgbClr val="000000"/>
              </a:solidFill>
              <a:latin typeface="Times New Roman" panose="02020603050405020304" pitchFamily="18" charset="0"/>
            </a:endParaRPr>
          </a:p>
          <a:p>
            <a:pPr>
              <a:buNone/>
            </a:pPr>
            <a:r>
              <a:rPr lang="en-US" i="1" u="sng" dirty="0">
                <a:solidFill>
                  <a:srgbClr val="000000"/>
                </a:solidFill>
                <a:latin typeface="Times New Roman" panose="02020603050405020304" pitchFamily="18" charset="0"/>
              </a:rPr>
              <a:t>Purpose of Audit</a:t>
            </a:r>
          </a:p>
          <a:p>
            <a:pPr marL="0">
              <a:buNone/>
            </a:pPr>
            <a:r>
              <a:rPr lang="en-US" dirty="0" smtClean="0">
                <a:solidFill>
                  <a:srgbClr val="000000"/>
                </a:solidFill>
                <a:latin typeface="Times New Roman" panose="02020603050405020304" pitchFamily="18" charset="0"/>
              </a:rPr>
              <a:t>To determine constable effectiveness and to </a:t>
            </a:r>
          </a:p>
          <a:p>
            <a:pPr marL="0">
              <a:buNone/>
            </a:pPr>
            <a:r>
              <a:rPr lang="en-US" dirty="0" smtClean="0">
                <a:solidFill>
                  <a:srgbClr val="000000"/>
                </a:solidFill>
                <a:latin typeface="Times New Roman" panose="02020603050405020304" pitchFamily="18" charset="0"/>
              </a:rPr>
              <a:t>examine the cost/benefit of taking over the </a:t>
            </a:r>
          </a:p>
          <a:p>
            <a:pPr marL="0">
              <a:buNone/>
            </a:pPr>
            <a:r>
              <a:rPr lang="en-US" dirty="0" smtClean="0">
                <a:solidFill>
                  <a:srgbClr val="000000"/>
                </a:solidFill>
                <a:latin typeface="Times New Roman" panose="02020603050405020304" pitchFamily="18" charset="0"/>
              </a:rPr>
              <a:t>follow-up mailings where warrants are issued.</a:t>
            </a:r>
            <a:endParaRPr lang="en-US" dirty="0">
              <a:solidFill>
                <a:srgbClr val="000000"/>
              </a:solidFill>
              <a:latin typeface="Times New Roman" panose="02020603050405020304" pitchFamily="18" charset="0"/>
            </a:endParaRPr>
          </a:p>
          <a:p>
            <a:pPr marL="0">
              <a:buNone/>
            </a:pPr>
            <a:endParaRPr lang="en-US" dirty="0" smtClean="0">
              <a:solidFill>
                <a:srgbClr val="000000"/>
              </a:solidFill>
              <a:latin typeface="Times New Roman" panose="02020603050405020304" pitchFamily="18" charset="0"/>
            </a:endParaRPr>
          </a:p>
          <a:p>
            <a:endParaRPr lang="en-US" sz="1400" b="1" i="1" dirty="0" smtClean="0">
              <a:solidFill>
                <a:srgbClr val="000000"/>
              </a:solidFill>
              <a:latin typeface="Times New Roman" panose="02020603050405020304" pitchFamily="18" charset="0"/>
            </a:endParaRPr>
          </a:p>
          <a:p>
            <a:endParaRPr lang="en-US" sz="1400" b="1" i="1" dirty="0" smtClean="0">
              <a:solidFill>
                <a:srgbClr val="000000"/>
              </a:solidFill>
              <a:latin typeface="Times New Roman" panose="02020603050405020304" pitchFamily="18" charset="0"/>
            </a:endParaRPr>
          </a:p>
          <a:p>
            <a:r>
              <a:rPr lang="en-US" sz="1400" b="1" i="1" dirty="0" err="1" smtClean="0">
                <a:solidFill>
                  <a:srgbClr val="000000"/>
                </a:solidFill>
                <a:latin typeface="Times New Roman" panose="02020603050405020304" pitchFamily="18" charset="0"/>
              </a:rPr>
              <a:t>Cedarview</a:t>
            </a:r>
            <a:r>
              <a:rPr lang="en-US" sz="1400" b="1" i="1" dirty="0" smtClean="0">
                <a:solidFill>
                  <a:srgbClr val="000000"/>
                </a:solidFill>
                <a:latin typeface="Times New Roman" panose="02020603050405020304" pitchFamily="18" charset="0"/>
              </a:rPr>
              <a:t> Apartments – Human Services </a:t>
            </a:r>
            <a:r>
              <a:rPr lang="en-US" sz="1400" b="1" i="1" dirty="0">
                <a:solidFill>
                  <a:srgbClr val="000000"/>
                </a:solidFill>
                <a:latin typeface="Times New Roman" panose="02020603050405020304" pitchFamily="18" charset="0"/>
              </a:rPr>
              <a:t>– </a:t>
            </a:r>
            <a:r>
              <a:rPr lang="en-US" sz="1400" b="1" i="1" dirty="0" smtClean="0">
                <a:solidFill>
                  <a:srgbClr val="000000"/>
                </a:solidFill>
                <a:latin typeface="Times New Roman" panose="02020603050405020304" pitchFamily="18" charset="0"/>
              </a:rPr>
              <a:t> </a:t>
            </a:r>
            <a:r>
              <a:rPr lang="en-US" sz="1400" b="1" i="1" dirty="0">
                <a:solidFill>
                  <a:srgbClr val="000000"/>
                </a:solidFill>
                <a:latin typeface="Times New Roman" panose="02020603050405020304" pitchFamily="18" charset="0"/>
              </a:rPr>
              <a:t>Report #</a:t>
            </a:r>
            <a:r>
              <a:rPr lang="en-US" sz="1400" b="1" i="1" dirty="0" smtClean="0">
                <a:solidFill>
                  <a:srgbClr val="000000"/>
                </a:solidFill>
                <a:latin typeface="Times New Roman" panose="02020603050405020304" pitchFamily="18" charset="0"/>
              </a:rPr>
              <a:t>17-02</a:t>
            </a:r>
            <a:endParaRPr lang="en-US" sz="1400" dirty="0">
              <a:solidFill>
                <a:srgbClr val="000000"/>
              </a:solidFill>
              <a:latin typeface="Times New Roman" panose="02020603050405020304" pitchFamily="18" charset="0"/>
            </a:endParaRPr>
          </a:p>
          <a:p>
            <a:r>
              <a:rPr lang="en-US" sz="1400" i="1" dirty="0">
                <a:solidFill>
                  <a:srgbClr val="000000"/>
                </a:solidFill>
                <a:latin typeface="Times New Roman" panose="02020603050405020304" pitchFamily="18" charset="0"/>
              </a:rPr>
              <a:t>Financial  Audit – For the C</a:t>
            </a:r>
            <a:r>
              <a:rPr lang="en-US" sz="1400" i="1" dirty="0" smtClean="0">
                <a:solidFill>
                  <a:srgbClr val="000000"/>
                </a:solidFill>
                <a:latin typeface="Times New Roman" panose="02020603050405020304" pitchFamily="18" charset="0"/>
              </a:rPr>
              <a:t>alendar </a:t>
            </a:r>
            <a:r>
              <a:rPr lang="en-US" sz="1400" i="1" dirty="0">
                <a:solidFill>
                  <a:srgbClr val="000000"/>
                </a:solidFill>
                <a:latin typeface="Times New Roman" panose="02020603050405020304" pitchFamily="18" charset="0"/>
              </a:rPr>
              <a:t>Y</a:t>
            </a:r>
            <a:r>
              <a:rPr lang="en-US" sz="1400" i="1" dirty="0" smtClean="0">
                <a:solidFill>
                  <a:srgbClr val="000000"/>
                </a:solidFill>
                <a:latin typeface="Times New Roman" panose="02020603050405020304" pitchFamily="18" charset="0"/>
              </a:rPr>
              <a:t>ear 2015</a:t>
            </a:r>
            <a:endParaRPr lang="en-US" sz="1400" i="1" dirty="0">
              <a:solidFill>
                <a:srgbClr val="000000"/>
              </a:solidFill>
              <a:latin typeface="Times New Roman" panose="02020603050405020304" pitchFamily="18" charset="0"/>
            </a:endParaRPr>
          </a:p>
          <a:p>
            <a:r>
              <a:rPr lang="en-US" i="1" u="sng" dirty="0">
                <a:solidFill>
                  <a:srgbClr val="000000"/>
                </a:solidFill>
                <a:latin typeface="Times New Roman" panose="02020603050405020304" pitchFamily="18" charset="0"/>
              </a:rPr>
              <a:t>Purpose of Audit</a:t>
            </a:r>
          </a:p>
          <a:p>
            <a:r>
              <a:rPr lang="en-US" dirty="0">
                <a:solidFill>
                  <a:srgbClr val="000000"/>
                </a:solidFill>
                <a:latin typeface="Times New Roman" panose="02020603050405020304" pitchFamily="18" charset="0"/>
              </a:rPr>
              <a:t>To verify reported revenues and expenditures </a:t>
            </a:r>
            <a:endParaRPr lang="en-US" dirty="0" smtClean="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for </a:t>
            </a:r>
            <a:r>
              <a:rPr lang="en-US" dirty="0" err="1" smtClean="0">
                <a:solidFill>
                  <a:srgbClr val="000000"/>
                </a:solidFill>
                <a:latin typeface="Times New Roman" panose="02020603050405020304" pitchFamily="18" charset="0"/>
              </a:rPr>
              <a:t>Cedarview</a:t>
            </a:r>
            <a:r>
              <a:rPr lang="en-US" dirty="0" smtClean="0">
                <a:solidFill>
                  <a:srgbClr val="000000"/>
                </a:solidFill>
                <a:latin typeface="Times New Roman" panose="02020603050405020304" pitchFamily="18" charset="0"/>
              </a:rPr>
              <a:t> Apartment rentals and to evaluate </a:t>
            </a:r>
          </a:p>
          <a:p>
            <a:r>
              <a:rPr lang="en-US" dirty="0" smtClean="0">
                <a:solidFill>
                  <a:srgbClr val="000000"/>
                </a:solidFill>
                <a:latin typeface="Times New Roman" panose="02020603050405020304" pitchFamily="18" charset="0"/>
              </a:rPr>
              <a:t>internal </a:t>
            </a:r>
            <a:r>
              <a:rPr lang="en-US" dirty="0">
                <a:solidFill>
                  <a:srgbClr val="000000"/>
                </a:solidFill>
                <a:latin typeface="Times New Roman" panose="02020603050405020304" pitchFamily="18" charset="0"/>
              </a:rPr>
              <a:t>control </a:t>
            </a:r>
            <a:r>
              <a:rPr lang="en-US" dirty="0" smtClean="0">
                <a:solidFill>
                  <a:srgbClr val="000000"/>
                </a:solidFill>
                <a:latin typeface="Times New Roman" panose="02020603050405020304" pitchFamily="18" charset="0"/>
              </a:rPr>
              <a:t>over financial activity.</a:t>
            </a:r>
          </a:p>
          <a:p>
            <a:endParaRPr lang="en-US" dirty="0">
              <a:solidFill>
                <a:srgbClr val="000000"/>
              </a:solidFill>
              <a:latin typeface="Times New Roman" panose="02020603050405020304" pitchFamily="18" charset="0"/>
            </a:endParaRPr>
          </a:p>
          <a:p>
            <a:endParaRPr lang="en-US" sz="1400" b="1" i="1" dirty="0" smtClean="0">
              <a:solidFill>
                <a:srgbClr val="000000"/>
              </a:solidFill>
              <a:latin typeface="Times New Roman" panose="02020603050405020304" pitchFamily="18" charset="0"/>
              <a:cs typeface="Times New Roman" panose="02020603050405020304" pitchFamily="18" charset="0"/>
            </a:endParaRPr>
          </a:p>
          <a:p>
            <a:endParaRPr lang="en-US" dirty="0">
              <a:solidFill>
                <a:srgbClr val="000000"/>
              </a:solidFill>
              <a:latin typeface="Times New Roman" panose="02020603050405020304" pitchFamily="18" charset="0"/>
            </a:endParaRPr>
          </a:p>
          <a:p>
            <a:pPr marL="0">
              <a:buNone/>
            </a:pPr>
            <a:endParaRPr lang="en-US" dirty="0">
              <a:solidFill>
                <a:srgbClr val="000000"/>
              </a:solidFill>
              <a:latin typeface="Times New Roman" panose="02020603050405020304" pitchFamily="18" charset="0"/>
            </a:endParaRPr>
          </a:p>
        </p:txBody>
      </p:sp>
      <p:sp>
        <p:nvSpPr>
          <p:cNvPr id="8" name="Line 1029"/>
          <p:cNvSpPr>
            <a:spLocks noChangeShapeType="1"/>
          </p:cNvSpPr>
          <p:nvPr/>
        </p:nvSpPr>
        <p:spPr bwMode="auto">
          <a:xfrm>
            <a:off x="1033643" y="4360445"/>
            <a:ext cx="4395607" cy="1523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9" name="Line 1029"/>
          <p:cNvSpPr>
            <a:spLocks noChangeShapeType="1"/>
          </p:cNvSpPr>
          <p:nvPr/>
        </p:nvSpPr>
        <p:spPr bwMode="auto">
          <a:xfrm>
            <a:off x="952500" y="6380557"/>
            <a:ext cx="5391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04250" y="3185647"/>
            <a:ext cx="1450000" cy="870121"/>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97465" y="4821304"/>
            <a:ext cx="1076325" cy="1076325"/>
          </a:xfrm>
          <a:prstGeom prst="rect">
            <a:avLst/>
          </a:prstGeom>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82735" y="7208363"/>
            <a:ext cx="1905783" cy="1270522"/>
          </a:xfrm>
          <a:prstGeom prst="rect">
            <a:avLst/>
          </a:prstGeom>
        </p:spPr>
      </p:pic>
      <p:pic>
        <p:nvPicPr>
          <p:cNvPr id="15" name="Picture 14" descr="https://sp.yimg.com/ib/th?id=H.4794791073940412&amp;pid=15.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41571" y="8033321"/>
            <a:ext cx="1135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8509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2016 Audits</a:t>
            </a:r>
          </a:p>
        </p:txBody>
      </p:sp>
      <p:sp>
        <p:nvSpPr>
          <p:cNvPr id="22533" name="Rectangle 3"/>
          <p:cNvSpPr>
            <a:spLocks noGrp="1" noChangeArrowheads="1"/>
          </p:cNvSpPr>
          <p:nvPr>
            <p:ph type="body" sz="half" idx="1"/>
          </p:nvPr>
        </p:nvSpPr>
        <p:spPr>
          <a:xfrm>
            <a:off x="666750" y="2724151"/>
            <a:ext cx="5905500" cy="5810250"/>
          </a:xfrm>
        </p:spPr>
        <p:txBody>
          <a:bodyPr>
            <a:normAutofit/>
          </a:bodyPr>
          <a:lstStyle/>
          <a:p>
            <a:pPr>
              <a:buFont typeface="Monotype Sorts" pitchFamily="2" charset="2"/>
              <a:buNone/>
            </a:pPr>
            <a:r>
              <a:rPr lang="en-US" sz="1400" b="1" i="1" dirty="0" err="1" smtClean="0">
                <a:solidFill>
                  <a:srgbClr val="000000"/>
                </a:solidFill>
                <a:latin typeface="Times New Roman" panose="02020603050405020304" pitchFamily="18" charset="0"/>
              </a:rPr>
              <a:t>Imprest</a:t>
            </a:r>
            <a:r>
              <a:rPr lang="en-US" sz="1400" b="1" i="1" dirty="0" smtClean="0">
                <a:solidFill>
                  <a:srgbClr val="000000"/>
                </a:solidFill>
                <a:latin typeface="Times New Roman" panose="02020603050405020304" pitchFamily="18" charset="0"/>
              </a:rPr>
              <a:t> Funds (advanced to county offices) – Report #17-04</a:t>
            </a:r>
          </a:p>
          <a:p>
            <a:pPr>
              <a:buFont typeface="Monotype Sorts" pitchFamily="2" charset="2"/>
              <a:buNone/>
            </a:pPr>
            <a:r>
              <a:rPr lang="en-US" sz="1400" i="1" dirty="0">
                <a:solidFill>
                  <a:srgbClr val="000000"/>
                </a:solidFill>
                <a:latin typeface="Times New Roman" panose="02020603050405020304" pitchFamily="18" charset="0"/>
              </a:rPr>
              <a:t>C</a:t>
            </a:r>
            <a:r>
              <a:rPr lang="en-US" sz="1400" i="1" dirty="0" smtClean="0">
                <a:solidFill>
                  <a:srgbClr val="000000"/>
                </a:solidFill>
                <a:latin typeface="Times New Roman" panose="02020603050405020304" pitchFamily="18" charset="0"/>
              </a:rPr>
              <a:t>ompliance Audit – </a:t>
            </a:r>
            <a:r>
              <a:rPr lang="en-US" sz="1400" i="1" dirty="0">
                <a:solidFill>
                  <a:srgbClr val="000000"/>
                </a:solidFill>
                <a:latin typeface="Times New Roman" panose="02020603050405020304" pitchFamily="18" charset="0"/>
              </a:rPr>
              <a:t>F</a:t>
            </a:r>
            <a:r>
              <a:rPr lang="en-US" sz="1400" i="1" dirty="0" smtClean="0">
                <a:solidFill>
                  <a:srgbClr val="000000"/>
                </a:solidFill>
                <a:latin typeface="Times New Roman" panose="02020603050405020304" pitchFamily="18" charset="0"/>
              </a:rPr>
              <a:t>or the </a:t>
            </a:r>
            <a:r>
              <a:rPr lang="en-US" sz="1400" i="1" dirty="0">
                <a:solidFill>
                  <a:srgbClr val="000000"/>
                </a:solidFill>
                <a:latin typeface="Times New Roman" panose="02020603050405020304" pitchFamily="18" charset="0"/>
              </a:rPr>
              <a:t>C</a:t>
            </a:r>
            <a:r>
              <a:rPr lang="en-US" sz="1400" i="1" dirty="0" smtClean="0">
                <a:solidFill>
                  <a:srgbClr val="000000"/>
                </a:solidFill>
                <a:latin typeface="Times New Roman" panose="02020603050405020304" pitchFamily="18" charset="0"/>
              </a:rPr>
              <a:t>alendar year 2016</a:t>
            </a:r>
          </a:p>
          <a:p>
            <a:pPr>
              <a:buFont typeface="Monotype Sorts" pitchFamily="2" charset="2"/>
              <a:buNone/>
            </a:pPr>
            <a:r>
              <a:rPr lang="en-US" sz="1200" i="1" u="sng" dirty="0" smtClean="0">
                <a:solidFill>
                  <a:srgbClr val="000000"/>
                </a:solidFill>
                <a:latin typeface="Times New Roman" panose="02020603050405020304" pitchFamily="18" charset="0"/>
              </a:rPr>
              <a:t>Purpose of Audit</a:t>
            </a:r>
          </a:p>
          <a:p>
            <a:pPr marL="0">
              <a:buFont typeface="Monotype Sorts" pitchFamily="2" charset="2"/>
              <a:buNone/>
            </a:pPr>
            <a:r>
              <a:rPr lang="en-US" sz="1200" dirty="0" smtClean="0">
                <a:latin typeface="Times New Roman" panose="02020603050405020304" pitchFamily="18" charset="0"/>
              </a:rPr>
              <a:t>To ensure funds are intact and adequately secured, the office of the controller conducts unannounced cash counts at all offices holding change/drawer/petty cash funds advanced by the office of fiscal affairs.</a:t>
            </a:r>
          </a:p>
          <a:p>
            <a:pPr>
              <a:buNone/>
            </a:pPr>
            <a:endParaRPr lang="en-US" sz="1200" b="1" i="1" dirty="0" smtClean="0">
              <a:solidFill>
                <a:srgbClr val="000000"/>
              </a:solidFill>
              <a:latin typeface="Times New Roman" panose="02020603050405020304" pitchFamily="18" charset="0"/>
            </a:endParaRPr>
          </a:p>
          <a:p>
            <a:pPr>
              <a:buFont typeface="Monotype Sorts" pitchFamily="2" charset="2"/>
              <a:buNone/>
            </a:pPr>
            <a:endParaRPr lang="en-US" sz="1200" i="1" u="sng" dirty="0" smtClean="0">
              <a:solidFill>
                <a:srgbClr val="000000"/>
              </a:solidFill>
              <a:latin typeface="Times New Roman" panose="02020603050405020304" pitchFamily="18" charset="0"/>
            </a:endParaRPr>
          </a:p>
          <a:p>
            <a:pPr>
              <a:buNone/>
            </a:pPr>
            <a:r>
              <a:rPr lang="en-US" sz="1400" b="1" i="1" dirty="0" smtClean="0">
                <a:solidFill>
                  <a:srgbClr val="000000"/>
                </a:solidFill>
                <a:latin typeface="Times New Roman" panose="02020603050405020304" pitchFamily="18" charset="0"/>
              </a:rPr>
              <a:t>Hotel Room Rental Tax Audits </a:t>
            </a:r>
            <a:r>
              <a:rPr lang="en-US" sz="1400" b="1" i="1" dirty="0">
                <a:solidFill>
                  <a:srgbClr val="000000"/>
                </a:solidFill>
                <a:latin typeface="Times New Roman" panose="02020603050405020304" pitchFamily="18" charset="0"/>
              </a:rPr>
              <a:t>– </a:t>
            </a:r>
            <a:r>
              <a:rPr lang="en-US" sz="1400" b="1" i="1" dirty="0" smtClean="0">
                <a:solidFill>
                  <a:srgbClr val="000000"/>
                </a:solidFill>
                <a:latin typeface="Times New Roman" panose="02020603050405020304" pitchFamily="18" charset="0"/>
              </a:rPr>
              <a:t> Office of Fiscal Affairs</a:t>
            </a:r>
          </a:p>
          <a:p>
            <a:pPr>
              <a:buNone/>
            </a:pPr>
            <a:r>
              <a:rPr lang="en-US" sz="1400" i="1" dirty="0" smtClean="0">
                <a:solidFill>
                  <a:srgbClr val="000000"/>
                </a:solidFill>
                <a:latin typeface="Times New Roman" panose="02020603050405020304" pitchFamily="18" charset="0"/>
              </a:rPr>
              <a:t>Agreed-Upon-Procedures Audit - For the </a:t>
            </a:r>
            <a:r>
              <a:rPr lang="en-US" sz="1400" i="1" dirty="0">
                <a:solidFill>
                  <a:srgbClr val="000000"/>
                </a:solidFill>
                <a:latin typeface="Times New Roman" panose="02020603050405020304" pitchFamily="18" charset="0"/>
              </a:rPr>
              <a:t>C</a:t>
            </a:r>
            <a:r>
              <a:rPr lang="en-US" sz="1400" i="1" dirty="0" smtClean="0">
                <a:solidFill>
                  <a:srgbClr val="000000"/>
                </a:solidFill>
                <a:latin typeface="Times New Roman" panose="02020603050405020304" pitchFamily="18" charset="0"/>
              </a:rPr>
              <a:t>alendar </a:t>
            </a:r>
            <a:r>
              <a:rPr lang="en-US" sz="1400" i="1" dirty="0">
                <a:solidFill>
                  <a:srgbClr val="000000"/>
                </a:solidFill>
                <a:latin typeface="Times New Roman" panose="02020603050405020304" pitchFamily="18" charset="0"/>
              </a:rPr>
              <a:t>Y</a:t>
            </a:r>
            <a:r>
              <a:rPr lang="en-US" sz="1400" i="1" dirty="0" smtClean="0">
                <a:solidFill>
                  <a:srgbClr val="000000"/>
                </a:solidFill>
                <a:latin typeface="Times New Roman" panose="02020603050405020304" pitchFamily="18" charset="0"/>
              </a:rPr>
              <a:t>ear 2016</a:t>
            </a:r>
          </a:p>
          <a:p>
            <a:pPr>
              <a:buNone/>
            </a:pPr>
            <a:r>
              <a:rPr lang="en-US" sz="1400" b="1" i="1" dirty="0" smtClean="0">
                <a:solidFill>
                  <a:srgbClr val="000000"/>
                </a:solidFill>
                <a:latin typeface="Times New Roman" panose="02020603050405020304" pitchFamily="18" charset="0"/>
              </a:rPr>
              <a:t>Report #17-12  </a:t>
            </a:r>
            <a:r>
              <a:rPr lang="en-US" sz="1400" i="1" dirty="0" smtClean="0">
                <a:solidFill>
                  <a:srgbClr val="000000"/>
                </a:solidFill>
                <a:latin typeface="Times New Roman" panose="02020603050405020304" pitchFamily="18" charset="0"/>
              </a:rPr>
              <a:t>Hawthorn Suites by Wyndham</a:t>
            </a:r>
          </a:p>
          <a:p>
            <a:pPr>
              <a:buNone/>
            </a:pPr>
            <a:r>
              <a:rPr lang="en-US" sz="1400" b="1" i="1" dirty="0" smtClean="0">
                <a:solidFill>
                  <a:srgbClr val="000000"/>
                </a:solidFill>
                <a:latin typeface="Times New Roman" panose="02020603050405020304" pitchFamily="18" charset="0"/>
              </a:rPr>
              <a:t>Report #17-18  </a:t>
            </a:r>
            <a:r>
              <a:rPr lang="en-US" sz="1400" i="1" dirty="0" err="1" smtClean="0">
                <a:solidFill>
                  <a:srgbClr val="000000"/>
                </a:solidFill>
                <a:latin typeface="Times New Roman" panose="02020603050405020304" pitchFamily="18" charset="0"/>
              </a:rPr>
              <a:t>Staybridge</a:t>
            </a:r>
            <a:r>
              <a:rPr lang="en-US" sz="1400" i="1" dirty="0" smtClean="0">
                <a:solidFill>
                  <a:srgbClr val="000000"/>
                </a:solidFill>
                <a:latin typeface="Times New Roman" panose="02020603050405020304" pitchFamily="18" charset="0"/>
              </a:rPr>
              <a:t> Suites – Allentown Airport</a:t>
            </a:r>
          </a:p>
          <a:p>
            <a:pPr>
              <a:buNone/>
            </a:pPr>
            <a:r>
              <a:rPr lang="en-US" sz="1400" b="1" i="1" dirty="0" smtClean="0">
                <a:solidFill>
                  <a:srgbClr val="000000"/>
                </a:solidFill>
                <a:latin typeface="Times New Roman" panose="02020603050405020304" pitchFamily="18" charset="0"/>
              </a:rPr>
              <a:t>Report #17-19  </a:t>
            </a:r>
            <a:r>
              <a:rPr lang="en-US" sz="1400" i="1" dirty="0" smtClean="0">
                <a:solidFill>
                  <a:srgbClr val="000000"/>
                </a:solidFill>
                <a:latin typeface="Times New Roman" panose="02020603050405020304" pitchFamily="18" charset="0"/>
              </a:rPr>
              <a:t>Red Roof Inn</a:t>
            </a:r>
          </a:p>
          <a:p>
            <a:pPr>
              <a:buNone/>
            </a:pPr>
            <a:r>
              <a:rPr lang="en-US" sz="1400" b="1" i="1" dirty="0" smtClean="0">
                <a:solidFill>
                  <a:srgbClr val="000000"/>
                </a:solidFill>
                <a:latin typeface="Times New Roman" panose="02020603050405020304" pitchFamily="18" charset="0"/>
              </a:rPr>
              <a:t>Report #17-20  </a:t>
            </a:r>
            <a:r>
              <a:rPr lang="en-US" sz="1400" i="1" dirty="0" err="1" smtClean="0">
                <a:solidFill>
                  <a:srgbClr val="000000"/>
                </a:solidFill>
                <a:latin typeface="Times New Roman" panose="02020603050405020304" pitchFamily="18" charset="0"/>
              </a:rPr>
              <a:t>Saucon</a:t>
            </a:r>
            <a:r>
              <a:rPr lang="en-US" sz="1400" i="1" dirty="0" smtClean="0">
                <a:solidFill>
                  <a:srgbClr val="000000"/>
                </a:solidFill>
                <a:latin typeface="Times New Roman" panose="02020603050405020304" pitchFamily="18" charset="0"/>
              </a:rPr>
              <a:t> Valley Country Club</a:t>
            </a:r>
          </a:p>
          <a:p>
            <a:pPr>
              <a:buNone/>
            </a:pPr>
            <a:r>
              <a:rPr lang="en-US" sz="1400" b="1" i="1" dirty="0" smtClean="0">
                <a:solidFill>
                  <a:srgbClr val="000000"/>
                </a:solidFill>
                <a:latin typeface="Times New Roman" panose="02020603050405020304" pitchFamily="18" charset="0"/>
              </a:rPr>
              <a:t>Report #17-21  </a:t>
            </a:r>
            <a:r>
              <a:rPr lang="en-US" sz="1400" i="1" dirty="0" smtClean="0">
                <a:solidFill>
                  <a:srgbClr val="000000"/>
                </a:solidFill>
                <a:latin typeface="Times New Roman" panose="02020603050405020304" pitchFamily="18" charset="0"/>
              </a:rPr>
              <a:t>Scottish Inn</a:t>
            </a:r>
          </a:p>
          <a:p>
            <a:pPr>
              <a:buNone/>
            </a:pPr>
            <a:r>
              <a:rPr lang="en-US" sz="1400" b="1" i="1" dirty="0">
                <a:solidFill>
                  <a:srgbClr val="000000"/>
                </a:solidFill>
                <a:latin typeface="Times New Roman" panose="02020603050405020304" pitchFamily="18" charset="0"/>
              </a:rPr>
              <a:t>Report #</a:t>
            </a:r>
            <a:r>
              <a:rPr lang="en-US" sz="1400" b="1" i="1" dirty="0" smtClean="0">
                <a:solidFill>
                  <a:srgbClr val="000000"/>
                </a:solidFill>
                <a:latin typeface="Times New Roman" panose="02020603050405020304" pitchFamily="18" charset="0"/>
              </a:rPr>
              <a:t>17-22  </a:t>
            </a:r>
            <a:r>
              <a:rPr lang="en-US" sz="1400" i="1" dirty="0" smtClean="0">
                <a:solidFill>
                  <a:srgbClr val="000000"/>
                </a:solidFill>
                <a:latin typeface="Times New Roman" panose="02020603050405020304" pitchFamily="18" charset="0"/>
              </a:rPr>
              <a:t>Red Carpet Inn</a:t>
            </a:r>
            <a:endParaRPr lang="en-US" sz="1400" i="1" dirty="0">
              <a:solidFill>
                <a:srgbClr val="000000"/>
              </a:solidFill>
              <a:latin typeface="Times New Roman" panose="02020603050405020304" pitchFamily="18" charset="0"/>
            </a:endParaRPr>
          </a:p>
          <a:p>
            <a:pPr>
              <a:buNone/>
            </a:pPr>
            <a:r>
              <a:rPr lang="en-US" sz="1400" b="1" i="1" dirty="0" smtClean="0">
                <a:solidFill>
                  <a:srgbClr val="000000"/>
                </a:solidFill>
                <a:latin typeface="Times New Roman" panose="02020603050405020304" pitchFamily="18" charset="0"/>
              </a:rPr>
              <a:t>Report #17-23  </a:t>
            </a:r>
            <a:r>
              <a:rPr lang="en-US" sz="1400" i="1" dirty="0" err="1" smtClean="0">
                <a:solidFill>
                  <a:srgbClr val="000000"/>
                </a:solidFill>
                <a:latin typeface="Times New Roman" panose="02020603050405020304" pitchFamily="18" charset="0"/>
              </a:rPr>
              <a:t>Woodspring</a:t>
            </a:r>
            <a:r>
              <a:rPr lang="en-US" sz="1400" i="1" dirty="0" smtClean="0">
                <a:solidFill>
                  <a:srgbClr val="000000"/>
                </a:solidFill>
                <a:latin typeface="Times New Roman" panose="02020603050405020304" pitchFamily="18" charset="0"/>
              </a:rPr>
              <a:t> Suites</a:t>
            </a:r>
          </a:p>
          <a:p>
            <a:pPr>
              <a:buNone/>
            </a:pPr>
            <a:r>
              <a:rPr lang="en-US" sz="1400" b="1" i="1" dirty="0" smtClean="0">
                <a:solidFill>
                  <a:srgbClr val="000000"/>
                </a:solidFill>
                <a:latin typeface="Times New Roman" panose="02020603050405020304" pitchFamily="18" charset="0"/>
              </a:rPr>
              <a:t>Report #17-24  </a:t>
            </a:r>
            <a:r>
              <a:rPr lang="en-US" sz="1400" i="1" dirty="0" smtClean="0">
                <a:solidFill>
                  <a:srgbClr val="000000"/>
                </a:solidFill>
                <a:latin typeface="Times New Roman" panose="02020603050405020304" pitchFamily="18" charset="0"/>
              </a:rPr>
              <a:t>Hamilton Tower</a:t>
            </a:r>
            <a:endParaRPr kumimoji="0" lang="en-US" sz="1200" u="sng" dirty="0" smtClean="0">
              <a:solidFill>
                <a:srgbClr val="000000"/>
              </a:solidFill>
              <a:latin typeface="Times New Roman" panose="02020603050405020304" pitchFamily="18" charset="0"/>
            </a:endParaRPr>
          </a:p>
          <a:p>
            <a:pPr>
              <a:buNone/>
            </a:pPr>
            <a:r>
              <a:rPr kumimoji="0" lang="en-US" sz="1200" u="sng" dirty="0" smtClean="0">
                <a:solidFill>
                  <a:srgbClr val="000000"/>
                </a:solidFill>
                <a:latin typeface="Times New Roman" panose="02020603050405020304" pitchFamily="18" charset="0"/>
              </a:rPr>
              <a:t>Purpose </a:t>
            </a:r>
            <a:r>
              <a:rPr kumimoji="0" lang="en-US" sz="1200" u="sng" dirty="0">
                <a:solidFill>
                  <a:srgbClr val="000000"/>
                </a:solidFill>
                <a:latin typeface="Times New Roman" panose="02020603050405020304" pitchFamily="18" charset="0"/>
              </a:rPr>
              <a:t>of Audit</a:t>
            </a:r>
          </a:p>
          <a:p>
            <a:pPr marL="0">
              <a:spcBef>
                <a:spcPct val="0"/>
              </a:spcBef>
              <a:buClrTx/>
              <a:buSzTx/>
              <a:buFontTx/>
              <a:buNone/>
            </a:pPr>
            <a:r>
              <a:rPr kumimoji="0" lang="en-US" sz="1200" dirty="0">
                <a:solidFill>
                  <a:srgbClr val="000000"/>
                </a:solidFill>
                <a:latin typeface="Times New Roman" panose="02020603050405020304" pitchFamily="18" charset="0"/>
              </a:rPr>
              <a:t>To evaluate compliance to the County of Lehigh Ordinance </a:t>
            </a:r>
            <a:r>
              <a:rPr kumimoji="0" lang="en-US" sz="1200" dirty="0" smtClean="0">
                <a:solidFill>
                  <a:srgbClr val="000000"/>
                </a:solidFill>
                <a:latin typeface="Times New Roman" panose="02020603050405020304" pitchFamily="18" charset="0"/>
              </a:rPr>
              <a:t>#2005-180, </a:t>
            </a:r>
            <a:r>
              <a:rPr kumimoji="0" lang="en-US" sz="1200" dirty="0">
                <a:solidFill>
                  <a:srgbClr val="000000"/>
                </a:solidFill>
                <a:latin typeface="Times New Roman" panose="02020603050405020304" pitchFamily="18" charset="0"/>
              </a:rPr>
              <a:t>the </a:t>
            </a:r>
            <a:r>
              <a:rPr kumimoji="0" lang="en-US" sz="1200" dirty="0" smtClean="0">
                <a:solidFill>
                  <a:srgbClr val="000000"/>
                </a:solidFill>
                <a:latin typeface="Times New Roman" panose="02020603050405020304" pitchFamily="18" charset="0"/>
              </a:rPr>
              <a:t>Lehigh County Hotel Room Rental Tax Rules and Regulations. Of the 45 hotels in Lehigh County, the Fiscal Officer &amp; the Controller selected a sample of hotels for field visits based on dollar volume or other potential issues raised during the last year. Several additional hotel tax audit reports will be issued in 2018.</a:t>
            </a:r>
            <a:endParaRPr lang="en-US" sz="1200" i="1" u="sng" dirty="0">
              <a:solidFill>
                <a:srgbClr val="000000"/>
              </a:solidFill>
              <a:latin typeface="Times New Roman" panose="02020603050405020304" pitchFamily="18" charset="0"/>
            </a:endParaRPr>
          </a:p>
        </p:txBody>
      </p:sp>
      <p:sp>
        <p:nvSpPr>
          <p:cNvPr id="10" name="Footer Placeholder 4"/>
          <p:cNvSpPr>
            <a:spLocks noGrp="1"/>
          </p:cNvSpPr>
          <p:nvPr>
            <p:ph type="ftr" sz="quarter" idx="10"/>
          </p:nvPr>
        </p:nvSpPr>
        <p:spPr/>
        <p:txBody>
          <a:bodyPr/>
          <a:lstStyle/>
          <a:p>
            <a:pPr>
              <a:defRPr/>
            </a:pPr>
            <a:r>
              <a:rPr lang="en-US"/>
              <a:t>Controller’s Office - Lehigh County Government Center Room 465</a:t>
            </a:r>
          </a:p>
          <a:p>
            <a:pPr>
              <a:defRPr/>
            </a:pPr>
            <a:r>
              <a:rPr lang="en-US"/>
              <a:t>17 S. Seventh St. Allentown, PA 18101-2400</a:t>
            </a:r>
          </a:p>
        </p:txBody>
      </p:sp>
      <p:sp>
        <p:nvSpPr>
          <p:cNvPr id="22531"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B26C0F1A-504E-4772-8E74-B6563D4654ED}" type="slidenum">
              <a:rPr kumimoji="0" lang="en-US" sz="1400">
                <a:solidFill>
                  <a:schemeClr val="tx2"/>
                </a:solidFill>
              </a:rPr>
              <a:pPr>
                <a:spcBef>
                  <a:spcPct val="50000"/>
                </a:spcBef>
                <a:buClrTx/>
                <a:buSzTx/>
                <a:buFontTx/>
                <a:buNone/>
              </a:pPr>
              <a:t>15</a:t>
            </a:fld>
            <a:endParaRPr kumimoji="0" lang="en-US" sz="1400" dirty="0">
              <a:solidFill>
                <a:schemeClr val="tx2"/>
              </a:solidFill>
            </a:endParaRPr>
          </a:p>
        </p:txBody>
      </p:sp>
      <p:sp>
        <p:nvSpPr>
          <p:cNvPr id="22534" name="Text Box 6"/>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graphicFrame>
        <p:nvGraphicFramePr>
          <p:cNvPr id="22535" name="Object 8"/>
          <p:cNvGraphicFramePr>
            <a:graphicFrameLocks noChangeAspect="1"/>
          </p:cNvGraphicFramePr>
          <p:nvPr/>
        </p:nvGraphicFramePr>
        <p:xfrm>
          <a:off x="5638800" y="838200"/>
          <a:ext cx="914400" cy="990600"/>
        </p:xfrm>
        <a:graphic>
          <a:graphicData uri="http://schemas.openxmlformats.org/presentationml/2006/ole">
            <mc:AlternateContent xmlns:mc="http://schemas.openxmlformats.org/markup-compatibility/2006">
              <mc:Choice xmlns:v="urn:schemas-microsoft-com:vml" Requires="v">
                <p:oleObj spid="_x0000_s22645" name="Clip" r:id="rId3" imgW="4762500" imgH="3505200" progId="MS_ClipArt_Gallery.2">
                  <p:embed/>
                </p:oleObj>
              </mc:Choice>
              <mc:Fallback>
                <p:oleObj name="Clip" r:id="rId3" imgW="4762500" imgH="3505200" progId="MS_ClipArt_Gallery.2">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838200"/>
                        <a:ext cx="914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536" name="Line 15"/>
          <p:cNvSpPr>
            <a:spLocks noChangeShapeType="1"/>
          </p:cNvSpPr>
          <p:nvPr/>
        </p:nvSpPr>
        <p:spPr bwMode="auto">
          <a:xfrm flipV="1">
            <a:off x="768149" y="4305782"/>
            <a:ext cx="5401157" cy="241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81875" y="5592727"/>
            <a:ext cx="2267191" cy="1164102"/>
          </a:xfrm>
          <a:prstGeom prst="rect">
            <a:avLst/>
          </a:prstGeom>
        </p:spPr>
      </p:pic>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42511" y="2849838"/>
            <a:ext cx="942642" cy="672179"/>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2017 Audits</a:t>
            </a:r>
            <a:endParaRPr lang="en-US" sz="2400" i="1" dirty="0" smtClean="0">
              <a:latin typeface="Times New Roman" panose="02020603050405020304" pitchFamily="18" charset="0"/>
            </a:endParaRPr>
          </a:p>
        </p:txBody>
      </p:sp>
      <p:sp>
        <p:nvSpPr>
          <p:cNvPr id="10" name="Footer Placeholder 4"/>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2355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081410D2-BEC5-4416-957B-B1DA59AA829B}" type="slidenum">
              <a:rPr kumimoji="0" lang="en-US" sz="1400">
                <a:solidFill>
                  <a:schemeClr val="tx2"/>
                </a:solidFill>
              </a:rPr>
              <a:pPr>
                <a:spcBef>
                  <a:spcPct val="50000"/>
                </a:spcBef>
                <a:buClrTx/>
                <a:buSzTx/>
                <a:buFontTx/>
                <a:buNone/>
              </a:pPr>
              <a:t>16</a:t>
            </a:fld>
            <a:endParaRPr kumimoji="0" lang="en-US" sz="1400">
              <a:solidFill>
                <a:schemeClr val="tx2"/>
              </a:solidFill>
            </a:endParaRPr>
          </a:p>
        </p:txBody>
      </p:sp>
      <p:sp>
        <p:nvSpPr>
          <p:cNvPr id="23557" name="Text Box 3"/>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
        <p:nvSpPr>
          <p:cNvPr id="23558" name="Text Box 4"/>
          <p:cNvSpPr txBox="1">
            <a:spLocks noChangeArrowheads="1"/>
          </p:cNvSpPr>
          <p:nvPr/>
        </p:nvSpPr>
        <p:spPr bwMode="auto">
          <a:xfrm>
            <a:off x="685800" y="2362200"/>
            <a:ext cx="5791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1200">
              <a:latin typeface="Times New Roman" panose="02020603050405020304" pitchFamily="18" charset="0"/>
            </a:endParaRPr>
          </a:p>
        </p:txBody>
      </p:sp>
      <p:sp>
        <p:nvSpPr>
          <p:cNvPr id="23559" name="Text Box 5"/>
          <p:cNvSpPr txBox="1">
            <a:spLocks noChangeArrowheads="1"/>
          </p:cNvSpPr>
          <p:nvPr/>
        </p:nvSpPr>
        <p:spPr bwMode="auto">
          <a:xfrm>
            <a:off x="619125" y="2838450"/>
            <a:ext cx="5734050" cy="6678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0"/>
              </a:spcBef>
              <a:buClrTx/>
              <a:buSzTx/>
              <a:buFontTx/>
              <a:buNone/>
            </a:pPr>
            <a:endParaRPr kumimoji="0" lang="en-US" sz="1400" i="1" dirty="0">
              <a:solidFill>
                <a:srgbClr val="000000"/>
              </a:solidFill>
              <a:latin typeface="Times New Roman" panose="02020603050405020304" pitchFamily="18" charset="0"/>
            </a:endParaRPr>
          </a:p>
          <a:p>
            <a:pPr>
              <a:spcBef>
                <a:spcPct val="0"/>
              </a:spcBef>
              <a:buClrTx/>
              <a:buSzTx/>
              <a:buFontTx/>
              <a:buNone/>
            </a:pPr>
            <a:r>
              <a:rPr kumimoji="0" lang="en-US" sz="1200" b="1" u="sng" dirty="0">
                <a:solidFill>
                  <a:srgbClr val="000000"/>
                </a:solidFill>
                <a:latin typeface="Arial" panose="020B0604020202020204" pitchFamily="34" charset="0"/>
              </a:rPr>
              <a:t>Confidential</a:t>
            </a:r>
            <a:r>
              <a:rPr kumimoji="0" lang="en-US" sz="1200" b="1" dirty="0">
                <a:solidFill>
                  <a:srgbClr val="000000"/>
                </a:solidFill>
                <a:latin typeface="Arial" panose="020B0604020202020204" pitchFamily="34" charset="0"/>
              </a:rPr>
              <a:t>    </a:t>
            </a:r>
            <a:r>
              <a:rPr kumimoji="0" lang="en-US" sz="1200" b="1" u="sng" dirty="0">
                <a:solidFill>
                  <a:srgbClr val="000000"/>
                </a:solidFill>
                <a:latin typeface="Arial" panose="020B0604020202020204" pitchFamily="34" charset="0"/>
              </a:rPr>
              <a:t>Independent</a:t>
            </a:r>
            <a:r>
              <a:rPr kumimoji="0" lang="en-US" sz="1200" b="1" dirty="0">
                <a:solidFill>
                  <a:srgbClr val="000000"/>
                </a:solidFill>
                <a:latin typeface="Arial" panose="020B0604020202020204" pitchFamily="34" charset="0"/>
              </a:rPr>
              <a:t>    </a:t>
            </a:r>
            <a:r>
              <a:rPr kumimoji="0" lang="en-US" sz="1200" b="1" u="sng" dirty="0">
                <a:solidFill>
                  <a:srgbClr val="000000"/>
                </a:solidFill>
                <a:latin typeface="Arial" panose="020B0604020202020204" pitchFamily="34" charset="0"/>
              </a:rPr>
              <a:t>Integrity in Government</a:t>
            </a:r>
            <a:endParaRPr kumimoji="0" lang="en-US" sz="1200" dirty="0">
              <a:solidFill>
                <a:srgbClr val="000000"/>
              </a:solidFill>
              <a:latin typeface="Times New Roman" panose="02020603050405020304" pitchFamily="18" charset="0"/>
            </a:endParaRPr>
          </a:p>
          <a:p>
            <a:pPr>
              <a:spcBef>
                <a:spcPct val="0"/>
              </a:spcBef>
              <a:buClrTx/>
              <a:buSzTx/>
              <a:buFontTx/>
              <a:buNone/>
            </a:pPr>
            <a:r>
              <a:rPr kumimoji="0" lang="en-US" sz="1400" b="1" dirty="0">
                <a:solidFill>
                  <a:srgbClr val="000000"/>
                </a:solidFill>
                <a:latin typeface="Courier New" panose="02070309020205020404" pitchFamily="49" charset="0"/>
              </a:rPr>
              <a:t>ETHICS HOTLINE ACTIVITY- </a:t>
            </a:r>
            <a:r>
              <a:rPr kumimoji="0" lang="en-US" sz="1400" i="1" dirty="0">
                <a:solidFill>
                  <a:srgbClr val="000000"/>
                </a:solidFill>
                <a:latin typeface="Times New Roman" panose="02020603050405020304" pitchFamily="18" charset="0"/>
              </a:rPr>
              <a:t>(610) 782-3999</a:t>
            </a:r>
          </a:p>
          <a:p>
            <a:pPr>
              <a:spcBef>
                <a:spcPct val="0"/>
              </a:spcBef>
              <a:buClrTx/>
              <a:buSzTx/>
              <a:buFontTx/>
              <a:buNone/>
            </a:pPr>
            <a:r>
              <a:rPr kumimoji="0" lang="en-US" sz="1400" b="1" i="1" dirty="0">
                <a:solidFill>
                  <a:srgbClr val="000000"/>
                </a:solidFill>
                <a:latin typeface="Times New Roman" panose="02020603050405020304" pitchFamily="18" charset="0"/>
              </a:rPr>
              <a:t>See Summary Report #</a:t>
            </a:r>
            <a:r>
              <a:rPr kumimoji="0" lang="en-US" sz="1400" b="1" i="1" dirty="0" smtClean="0">
                <a:solidFill>
                  <a:srgbClr val="000000"/>
                </a:solidFill>
                <a:latin typeface="Times New Roman" panose="02020603050405020304" pitchFamily="18" charset="0"/>
              </a:rPr>
              <a:t>17-01 </a:t>
            </a:r>
            <a:r>
              <a:rPr kumimoji="0" lang="en-US" sz="1400" b="1" i="1" dirty="0">
                <a:solidFill>
                  <a:srgbClr val="000000"/>
                </a:solidFill>
                <a:latin typeface="Times New Roman" panose="02020603050405020304" pitchFamily="18" charset="0"/>
              </a:rPr>
              <a:t>(</a:t>
            </a:r>
            <a:r>
              <a:rPr kumimoji="0" lang="en-US" sz="1400" b="1" i="1" dirty="0" smtClean="0">
                <a:solidFill>
                  <a:srgbClr val="000000"/>
                </a:solidFill>
                <a:latin typeface="Times New Roman" panose="02020603050405020304" pitchFamily="18" charset="0"/>
              </a:rPr>
              <a:t>2016 </a:t>
            </a:r>
            <a:r>
              <a:rPr kumimoji="0" lang="en-US" sz="1400" b="1" i="1" dirty="0">
                <a:solidFill>
                  <a:srgbClr val="000000"/>
                </a:solidFill>
                <a:latin typeface="Times New Roman" panose="02020603050405020304" pitchFamily="18" charset="0"/>
              </a:rPr>
              <a:t>Activity)</a:t>
            </a:r>
          </a:p>
          <a:p>
            <a:pPr>
              <a:spcBef>
                <a:spcPct val="0"/>
              </a:spcBef>
              <a:buClrTx/>
              <a:buSzTx/>
              <a:buFontTx/>
              <a:buNone/>
            </a:pPr>
            <a:r>
              <a:rPr kumimoji="0" lang="en-US" sz="1200" i="1" u="sng" dirty="0">
                <a:solidFill>
                  <a:srgbClr val="000000"/>
                </a:solidFill>
                <a:latin typeface="Times New Roman" panose="02020603050405020304" pitchFamily="18" charset="0"/>
              </a:rPr>
              <a:t>Purpose of Audit</a:t>
            </a:r>
          </a:p>
          <a:p>
            <a:pPr>
              <a:spcBef>
                <a:spcPct val="0"/>
              </a:spcBef>
              <a:buClrTx/>
              <a:buSzTx/>
              <a:buFontTx/>
              <a:buNone/>
            </a:pPr>
            <a:r>
              <a:rPr kumimoji="0" lang="en-US" sz="1200" dirty="0">
                <a:solidFill>
                  <a:srgbClr val="000000"/>
                </a:solidFill>
                <a:latin typeface="Times New Roman" panose="02020603050405020304" pitchFamily="18" charset="0"/>
              </a:rPr>
              <a:t>A confidential telephone message system available to employees and</a:t>
            </a:r>
          </a:p>
          <a:p>
            <a:pPr>
              <a:spcBef>
                <a:spcPct val="0"/>
              </a:spcBef>
              <a:buClrTx/>
              <a:buSzTx/>
              <a:buFontTx/>
              <a:buNone/>
            </a:pPr>
            <a:r>
              <a:rPr kumimoji="0" lang="en-US" sz="1200" dirty="0">
                <a:solidFill>
                  <a:srgbClr val="000000"/>
                </a:solidFill>
                <a:latin typeface="Times New Roman" panose="02020603050405020304" pitchFamily="18" charset="0"/>
              </a:rPr>
              <a:t>the general public to report suspected fraud, waste and abuse. This report</a:t>
            </a:r>
          </a:p>
          <a:p>
            <a:pPr>
              <a:spcBef>
                <a:spcPct val="0"/>
              </a:spcBef>
              <a:buClrTx/>
              <a:buSzTx/>
              <a:buFontTx/>
              <a:buNone/>
            </a:pPr>
            <a:r>
              <a:rPr kumimoji="0" lang="en-US" sz="1200" dirty="0">
                <a:solidFill>
                  <a:srgbClr val="000000"/>
                </a:solidFill>
                <a:latin typeface="Times New Roman" panose="02020603050405020304" pitchFamily="18" charset="0"/>
              </a:rPr>
              <a:t>summarizes the </a:t>
            </a:r>
            <a:r>
              <a:rPr kumimoji="0" lang="en-US" sz="1200" dirty="0" smtClean="0">
                <a:solidFill>
                  <a:srgbClr val="000000"/>
                </a:solidFill>
                <a:latin typeface="Times New Roman" panose="02020603050405020304" pitchFamily="18" charset="0"/>
              </a:rPr>
              <a:t>calendar year 2016 activity.</a:t>
            </a:r>
          </a:p>
          <a:p>
            <a:pPr>
              <a:spcBef>
                <a:spcPct val="0"/>
              </a:spcBef>
              <a:buClrTx/>
              <a:buSzTx/>
              <a:buFontTx/>
              <a:buNone/>
            </a:pPr>
            <a:endParaRPr kumimoji="0" lang="en-US" sz="1200" dirty="0" smtClean="0">
              <a:solidFill>
                <a:srgbClr val="000000"/>
              </a:solidFill>
              <a:latin typeface="Times New Roman" panose="02020603050405020304" pitchFamily="18" charset="0"/>
            </a:endParaRPr>
          </a:p>
          <a:p>
            <a:pPr>
              <a:spcBef>
                <a:spcPct val="0"/>
              </a:spcBef>
              <a:buClrTx/>
              <a:buSzTx/>
              <a:buFontTx/>
              <a:buNone/>
            </a:pPr>
            <a:r>
              <a:rPr kumimoji="0" lang="en-US" sz="1400" i="1" dirty="0" smtClean="0">
                <a:solidFill>
                  <a:srgbClr val="000000"/>
                </a:solidFill>
                <a:latin typeface="Times New Roman" panose="02020603050405020304" pitchFamily="18" charset="0"/>
              </a:rPr>
              <a:t>The ethics hotline continues to be a valuable tool for employees and the public to report suspected improprieties. This report also includes all reports received per Administrative Notice 2001-4, “</a:t>
            </a:r>
            <a:r>
              <a:rPr kumimoji="0" lang="en-US" sz="1400" i="1" u="sng" dirty="0" smtClean="0">
                <a:solidFill>
                  <a:srgbClr val="000000"/>
                </a:solidFill>
                <a:latin typeface="Times New Roman" panose="02020603050405020304" pitchFamily="18" charset="0"/>
              </a:rPr>
              <a:t>Supervisor’s Report of Lost or Stolen Property”.</a:t>
            </a:r>
            <a:endParaRPr kumimoji="0" lang="en-US" sz="1400" i="1" dirty="0" smtClean="0">
              <a:solidFill>
                <a:srgbClr val="000000"/>
              </a:solidFill>
              <a:latin typeface="Times New Roman" panose="02020603050405020304" pitchFamily="18" charset="0"/>
            </a:endParaRPr>
          </a:p>
          <a:p>
            <a:pPr>
              <a:spcBef>
                <a:spcPct val="0"/>
              </a:spcBef>
              <a:buClrTx/>
              <a:buSzTx/>
              <a:buFontTx/>
              <a:buNone/>
            </a:pPr>
            <a:endParaRPr kumimoji="0" lang="en-US" sz="1400" b="1" i="1" dirty="0">
              <a:solidFill>
                <a:srgbClr val="000000"/>
              </a:solidFill>
              <a:latin typeface="Times New Roman" panose="02020603050405020304" pitchFamily="18" charset="0"/>
            </a:endParaRPr>
          </a:p>
          <a:p>
            <a:pPr>
              <a:spcBef>
                <a:spcPct val="0"/>
              </a:spcBef>
              <a:buClrTx/>
              <a:buSzTx/>
              <a:buFontTx/>
              <a:buNone/>
            </a:pPr>
            <a:endParaRPr kumimoji="0" lang="en-US" sz="1400" b="1" i="1" dirty="0" smtClean="0">
              <a:solidFill>
                <a:srgbClr val="000000"/>
              </a:solidFill>
              <a:latin typeface="Times New Roman" panose="02020603050405020304" pitchFamily="18" charset="0"/>
            </a:endParaRPr>
          </a:p>
          <a:p>
            <a:pPr>
              <a:spcBef>
                <a:spcPct val="0"/>
              </a:spcBef>
              <a:buClrTx/>
              <a:buSzTx/>
              <a:buFontTx/>
              <a:buNone/>
            </a:pPr>
            <a:endParaRPr kumimoji="0" lang="en-US" sz="1400" b="1" i="1" dirty="0">
              <a:solidFill>
                <a:srgbClr val="000000"/>
              </a:solidFill>
              <a:latin typeface="Times New Roman" panose="02020603050405020304" pitchFamily="18" charset="0"/>
            </a:endParaRPr>
          </a:p>
          <a:p>
            <a:pPr>
              <a:spcBef>
                <a:spcPct val="0"/>
              </a:spcBef>
              <a:buClrTx/>
              <a:buSzTx/>
              <a:buFontTx/>
              <a:buNone/>
            </a:pPr>
            <a:endParaRPr kumimoji="0" lang="en-US" sz="1400" b="1" i="1" dirty="0">
              <a:solidFill>
                <a:srgbClr val="000000"/>
              </a:solidFill>
              <a:latin typeface="Times New Roman" panose="02020603050405020304" pitchFamily="18" charset="0"/>
            </a:endParaRPr>
          </a:p>
          <a:p>
            <a:pPr>
              <a:spcBef>
                <a:spcPct val="0"/>
              </a:spcBef>
              <a:buClrTx/>
              <a:buSzTx/>
              <a:buFontTx/>
              <a:buNone/>
            </a:pPr>
            <a:endParaRPr kumimoji="0" lang="en-US" sz="1400" b="1" i="1" dirty="0" smtClean="0">
              <a:solidFill>
                <a:srgbClr val="000000"/>
              </a:solidFill>
              <a:latin typeface="Times New Roman" panose="02020603050405020304" pitchFamily="18" charset="0"/>
            </a:endParaRPr>
          </a:p>
          <a:p>
            <a:pPr>
              <a:spcBef>
                <a:spcPct val="0"/>
              </a:spcBef>
              <a:buClrTx/>
              <a:buSzTx/>
              <a:buFontTx/>
              <a:buNone/>
            </a:pPr>
            <a:r>
              <a:rPr kumimoji="0" lang="en-US" sz="1400" b="1" i="1" dirty="0" smtClean="0">
                <a:solidFill>
                  <a:srgbClr val="000000"/>
                </a:solidFill>
                <a:latin typeface="Times New Roman" panose="02020603050405020304" pitchFamily="18" charset="0"/>
              </a:rPr>
              <a:t>District </a:t>
            </a:r>
            <a:r>
              <a:rPr kumimoji="0" lang="en-US" sz="1400" b="1" i="1" dirty="0">
                <a:solidFill>
                  <a:srgbClr val="000000"/>
                </a:solidFill>
                <a:latin typeface="Times New Roman" panose="02020603050405020304" pitchFamily="18" charset="0"/>
              </a:rPr>
              <a:t>Attorney Reports </a:t>
            </a:r>
            <a:r>
              <a:rPr kumimoji="0" lang="en-US" sz="1400" b="1" i="1" dirty="0" smtClean="0">
                <a:solidFill>
                  <a:srgbClr val="000000"/>
                </a:solidFill>
                <a:latin typeface="Times New Roman" panose="02020603050405020304" pitchFamily="18" charset="0"/>
              </a:rPr>
              <a:t>– Report #17-16  (confidential</a:t>
            </a:r>
            <a:r>
              <a:rPr kumimoji="0" lang="en-US" sz="1400" b="1" i="1" dirty="0">
                <a:solidFill>
                  <a:srgbClr val="000000"/>
                </a:solidFill>
                <a:latin typeface="Times New Roman" panose="02020603050405020304" pitchFamily="18" charset="0"/>
              </a:rPr>
              <a:t>)</a:t>
            </a:r>
          </a:p>
          <a:p>
            <a:pPr>
              <a:spcBef>
                <a:spcPct val="0"/>
              </a:spcBef>
              <a:buClrTx/>
              <a:buSzTx/>
              <a:buFontTx/>
              <a:buNone/>
            </a:pPr>
            <a:r>
              <a:rPr kumimoji="0" lang="en-US" sz="1400" i="1" dirty="0">
                <a:solidFill>
                  <a:srgbClr val="000000"/>
                </a:solidFill>
                <a:latin typeface="Times New Roman" panose="02020603050405020304" pitchFamily="18" charset="0"/>
              </a:rPr>
              <a:t>Agreed-Upon-Procedure Audit of the Annual Reports for:</a:t>
            </a:r>
          </a:p>
          <a:p>
            <a:pPr>
              <a:spcBef>
                <a:spcPct val="0"/>
              </a:spcBef>
              <a:buClrTx/>
              <a:buSzTx/>
              <a:buFont typeface="Arial" panose="020B0604020202020204" pitchFamily="34" charset="0"/>
              <a:buChar char="•"/>
            </a:pPr>
            <a:r>
              <a:rPr kumimoji="0" lang="en-US" sz="1400" i="1" dirty="0">
                <a:solidFill>
                  <a:srgbClr val="000000"/>
                </a:solidFill>
                <a:latin typeface="Times New Roman" panose="02020603050405020304" pitchFamily="18" charset="0"/>
              </a:rPr>
              <a:t>Controlled Substances Forfeiture</a:t>
            </a:r>
          </a:p>
          <a:p>
            <a:pPr>
              <a:spcBef>
                <a:spcPct val="0"/>
              </a:spcBef>
              <a:buClrTx/>
              <a:buSzTx/>
              <a:buFont typeface="Arial" panose="020B0604020202020204" pitchFamily="34" charset="0"/>
              <a:buChar char="•"/>
            </a:pPr>
            <a:r>
              <a:rPr kumimoji="0" lang="en-US" sz="1400" i="1" dirty="0">
                <a:solidFill>
                  <a:srgbClr val="000000"/>
                </a:solidFill>
                <a:latin typeface="Times New Roman" panose="02020603050405020304" pitchFamily="18" charset="0"/>
              </a:rPr>
              <a:t>Chop Shop Asset Forfeiture</a:t>
            </a:r>
          </a:p>
          <a:p>
            <a:pPr>
              <a:spcBef>
                <a:spcPct val="0"/>
              </a:spcBef>
              <a:buClrTx/>
              <a:buSzTx/>
              <a:buFont typeface="Arial" panose="020B0604020202020204" pitchFamily="34" charset="0"/>
              <a:buChar char="•"/>
            </a:pPr>
            <a:r>
              <a:rPr kumimoji="0" lang="en-US" sz="1400" i="1" dirty="0">
                <a:solidFill>
                  <a:srgbClr val="000000"/>
                </a:solidFill>
                <a:latin typeface="Times New Roman" panose="02020603050405020304" pitchFamily="18" charset="0"/>
              </a:rPr>
              <a:t>Terrorism Asset Forfeiture</a:t>
            </a:r>
          </a:p>
          <a:p>
            <a:pPr>
              <a:spcBef>
                <a:spcPct val="0"/>
              </a:spcBef>
              <a:buClrTx/>
              <a:buSzTx/>
              <a:buFontTx/>
              <a:buNone/>
            </a:pPr>
            <a:r>
              <a:rPr kumimoji="0" lang="en-US" sz="1400" i="1" dirty="0">
                <a:solidFill>
                  <a:srgbClr val="000000"/>
                </a:solidFill>
                <a:latin typeface="Times New Roman" panose="02020603050405020304" pitchFamily="18" charset="0"/>
              </a:rPr>
              <a:t> for the Period July 1, </a:t>
            </a:r>
            <a:r>
              <a:rPr kumimoji="0" lang="en-US" sz="1400" i="1" dirty="0" smtClean="0">
                <a:solidFill>
                  <a:srgbClr val="000000"/>
                </a:solidFill>
                <a:latin typeface="Times New Roman" panose="02020603050405020304" pitchFamily="18" charset="0"/>
              </a:rPr>
              <a:t>2016 </a:t>
            </a:r>
            <a:r>
              <a:rPr kumimoji="0" lang="en-US" sz="1400" i="1" dirty="0">
                <a:solidFill>
                  <a:srgbClr val="000000"/>
                </a:solidFill>
                <a:latin typeface="Times New Roman" panose="02020603050405020304" pitchFamily="18" charset="0"/>
              </a:rPr>
              <a:t>– June 30, </a:t>
            </a:r>
            <a:r>
              <a:rPr kumimoji="0" lang="en-US" sz="1400" i="1" dirty="0" smtClean="0">
                <a:solidFill>
                  <a:srgbClr val="000000"/>
                </a:solidFill>
                <a:latin typeface="Times New Roman" panose="02020603050405020304" pitchFamily="18" charset="0"/>
              </a:rPr>
              <a:t>2017</a:t>
            </a:r>
            <a:endParaRPr kumimoji="0" lang="en-US" sz="1400" i="1" dirty="0">
              <a:solidFill>
                <a:srgbClr val="000000"/>
              </a:solidFill>
              <a:latin typeface="Times New Roman" panose="02020603050405020304" pitchFamily="18" charset="0"/>
            </a:endParaRPr>
          </a:p>
          <a:p>
            <a:pPr>
              <a:spcBef>
                <a:spcPct val="0"/>
              </a:spcBef>
              <a:buClrTx/>
              <a:buSzTx/>
              <a:buFontTx/>
              <a:buNone/>
            </a:pPr>
            <a:r>
              <a:rPr kumimoji="0" lang="en-US" sz="1200" i="1" u="sng" dirty="0">
                <a:solidFill>
                  <a:srgbClr val="000000"/>
                </a:solidFill>
                <a:latin typeface="Times New Roman" panose="02020603050405020304" pitchFamily="18" charset="0"/>
              </a:rPr>
              <a:t>Purpose of Audit</a:t>
            </a:r>
          </a:p>
          <a:p>
            <a:pPr>
              <a:spcBef>
                <a:spcPct val="0"/>
              </a:spcBef>
              <a:buClrTx/>
              <a:buSzTx/>
              <a:buFontTx/>
              <a:buNone/>
            </a:pPr>
            <a:r>
              <a:rPr kumimoji="0" lang="en-US" sz="1200" dirty="0">
                <a:solidFill>
                  <a:srgbClr val="000000"/>
                </a:solidFill>
                <a:latin typeface="Times New Roman" panose="02020603050405020304" pitchFamily="18" charset="0"/>
              </a:rPr>
              <a:t>To comply with the Pennsylvania Attorney General requirements.</a:t>
            </a:r>
          </a:p>
          <a:p>
            <a:pPr>
              <a:spcBef>
                <a:spcPct val="0"/>
              </a:spcBef>
              <a:buClrTx/>
              <a:buSzTx/>
              <a:buFontTx/>
              <a:buNone/>
            </a:pPr>
            <a:endParaRPr kumimoji="0" lang="en-US" sz="1400" b="1" i="1" dirty="0" smtClean="0">
              <a:solidFill>
                <a:srgbClr val="000000"/>
              </a:solidFill>
              <a:latin typeface="Times New Roman" panose="02020603050405020304" pitchFamily="18" charset="0"/>
            </a:endParaRPr>
          </a:p>
          <a:p>
            <a:pPr>
              <a:spcBef>
                <a:spcPct val="0"/>
              </a:spcBef>
              <a:buClrTx/>
              <a:buSzTx/>
              <a:buFontTx/>
              <a:buNone/>
            </a:pPr>
            <a:endParaRPr kumimoji="0" lang="en-US" sz="1400" b="1" i="1" dirty="0">
              <a:solidFill>
                <a:srgbClr val="000000"/>
              </a:solidFill>
              <a:latin typeface="Times New Roman" panose="02020603050405020304" pitchFamily="18" charset="0"/>
            </a:endParaRPr>
          </a:p>
          <a:p>
            <a:pPr>
              <a:spcBef>
                <a:spcPct val="0"/>
              </a:spcBef>
              <a:buClrTx/>
              <a:buSzTx/>
              <a:buFontTx/>
              <a:buNone/>
            </a:pPr>
            <a:endParaRPr kumimoji="0" lang="en-US" sz="1600" b="1" i="1" dirty="0" smtClean="0">
              <a:solidFill>
                <a:srgbClr val="000000"/>
              </a:solidFill>
              <a:latin typeface="Times New Roman" panose="02020603050405020304" pitchFamily="18" charset="0"/>
            </a:endParaRPr>
          </a:p>
          <a:p>
            <a:pPr>
              <a:spcBef>
                <a:spcPct val="0"/>
              </a:spcBef>
              <a:buClrTx/>
              <a:buSzTx/>
              <a:buFontTx/>
              <a:buNone/>
            </a:pPr>
            <a:endParaRPr kumimoji="0" lang="en-US" sz="1400" i="1" dirty="0">
              <a:solidFill>
                <a:srgbClr val="000000"/>
              </a:solidFill>
              <a:latin typeface="Times New Roman" panose="02020603050405020304" pitchFamily="18" charset="0"/>
            </a:endParaRPr>
          </a:p>
          <a:p>
            <a:pPr>
              <a:spcBef>
                <a:spcPct val="0"/>
              </a:spcBef>
              <a:buClrTx/>
              <a:buSzTx/>
              <a:buFontTx/>
              <a:buNone/>
            </a:pPr>
            <a:endParaRPr kumimoji="0" lang="en-US" sz="1200" b="1" i="1" dirty="0">
              <a:solidFill>
                <a:srgbClr val="000000"/>
              </a:solidFill>
              <a:latin typeface="Times New Roman" panose="02020603050405020304" pitchFamily="18" charset="0"/>
            </a:endParaRPr>
          </a:p>
          <a:p>
            <a:pPr>
              <a:spcBef>
                <a:spcPct val="0"/>
              </a:spcBef>
              <a:buClrTx/>
              <a:buSzTx/>
              <a:buFontTx/>
              <a:buNone/>
            </a:pPr>
            <a:r>
              <a:rPr kumimoji="0" lang="en-US" sz="1200" b="1" i="1" dirty="0" smtClean="0">
                <a:solidFill>
                  <a:srgbClr val="000000"/>
                </a:solidFill>
                <a:latin typeface="Times New Roman" panose="02020603050405020304" pitchFamily="18" charset="0"/>
              </a:rPr>
              <a:t>.</a:t>
            </a:r>
            <a:endParaRPr kumimoji="0" lang="en-US" sz="1200" b="1" i="1" dirty="0">
              <a:solidFill>
                <a:srgbClr val="000000"/>
              </a:solidFill>
              <a:latin typeface="Times New Roman" panose="02020603050405020304" pitchFamily="18" charset="0"/>
            </a:endParaRPr>
          </a:p>
        </p:txBody>
      </p:sp>
      <p:graphicFrame>
        <p:nvGraphicFramePr>
          <p:cNvPr id="23560" name="Object 18"/>
          <p:cNvGraphicFramePr>
            <a:graphicFrameLocks noChangeAspect="1"/>
          </p:cNvGraphicFramePr>
          <p:nvPr/>
        </p:nvGraphicFramePr>
        <p:xfrm>
          <a:off x="5638800" y="838200"/>
          <a:ext cx="914400" cy="990600"/>
        </p:xfrm>
        <a:graphic>
          <a:graphicData uri="http://schemas.openxmlformats.org/presentationml/2006/ole">
            <mc:AlternateContent xmlns:mc="http://schemas.openxmlformats.org/markup-compatibility/2006">
              <mc:Choice xmlns:v="urn:schemas-microsoft-com:vml" Requires="v">
                <p:oleObj spid="_x0000_s23668" name="Clip" r:id="rId3" imgW="4762500" imgH="3505200" progId="MS_ClipArt_Gallery.2">
                  <p:embed/>
                </p:oleObj>
              </mc:Choice>
              <mc:Fallback>
                <p:oleObj name="Clip" r:id="rId3" imgW="4762500" imgH="3505200" progId="MS_ClipArt_Gallery.2">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838200"/>
                        <a:ext cx="914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561" name="Line 29"/>
          <p:cNvSpPr>
            <a:spLocks noChangeShapeType="1"/>
          </p:cNvSpPr>
          <p:nvPr/>
        </p:nvSpPr>
        <p:spPr bwMode="auto">
          <a:xfrm>
            <a:off x="552450" y="6262886"/>
            <a:ext cx="5791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34275" y="6718724"/>
            <a:ext cx="1266810" cy="1274777"/>
          </a:xfrm>
          <a:prstGeom prst="rect">
            <a:avLst/>
          </a:prstGeom>
        </p:spPr>
      </p:pic>
      <p:pic>
        <p:nvPicPr>
          <p:cNvPr id="14" name="Picture 10" descr="Click for description">
            <a:hlinkClick r:id="rId6" tooltip="ethics"/>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2960" y="3141416"/>
            <a:ext cx="14287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83587" y="5358087"/>
            <a:ext cx="1795625" cy="670893"/>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Controller’s Office - Lehigh County Government Center Room 465</a:t>
            </a:r>
          </a:p>
          <a:p>
            <a:pPr>
              <a:defRPr/>
            </a:pPr>
            <a:r>
              <a:rPr lang="en-US" smtClean="0"/>
              <a:t>17 S. Seventh St. Allentown, PA 18101-2400</a:t>
            </a:r>
            <a:endParaRPr lang="en-US"/>
          </a:p>
        </p:txBody>
      </p:sp>
      <p:sp>
        <p:nvSpPr>
          <p:cNvPr id="3" name="Slide Number Placeholder 2"/>
          <p:cNvSpPr>
            <a:spLocks noGrp="1"/>
          </p:cNvSpPr>
          <p:nvPr>
            <p:ph type="sldNum" sz="quarter" idx="11"/>
          </p:nvPr>
        </p:nvSpPr>
        <p:spPr/>
        <p:txBody>
          <a:bodyPr/>
          <a:lstStyle/>
          <a:p>
            <a:pPr>
              <a:defRPr/>
            </a:pPr>
            <a:fld id="{4741D561-19FF-4268-90BA-39CBC0170BAC}" type="slidenum">
              <a:rPr lang="en-US" smtClean="0"/>
              <a:pPr>
                <a:defRPr/>
              </a:pPr>
              <a:t>17</a:t>
            </a:fld>
            <a:endParaRPr lang="en-US"/>
          </a:p>
        </p:txBody>
      </p:sp>
      <p:sp>
        <p:nvSpPr>
          <p:cNvPr id="4" name="Text Box 3"/>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
        <p:nvSpPr>
          <p:cNvPr id="5" name="Rectangle 4"/>
          <p:cNvSpPr/>
          <p:nvPr/>
        </p:nvSpPr>
        <p:spPr>
          <a:xfrm>
            <a:off x="942975" y="880602"/>
            <a:ext cx="4790834" cy="1200329"/>
          </a:xfrm>
          <a:prstGeom prst="rect">
            <a:avLst/>
          </a:prstGeom>
        </p:spPr>
        <p:txBody>
          <a:bodyPr wrap="square">
            <a:spAutoFit/>
          </a:bodyPr>
          <a:lstStyle/>
          <a:p>
            <a:pPr algn="ctr"/>
            <a:r>
              <a:rPr lang="en-US" sz="2400" b="1" i="1" dirty="0">
                <a:latin typeface="Bookman Old Style" panose="02050604050505020204" pitchFamily="18" charset="0"/>
              </a:rPr>
              <a:t>County Of Lehigh</a:t>
            </a:r>
            <a:br>
              <a:rPr lang="en-US" sz="2400" b="1" i="1" dirty="0">
                <a:latin typeface="Bookman Old Style" panose="02050604050505020204" pitchFamily="18" charset="0"/>
              </a:rPr>
            </a:br>
            <a:r>
              <a:rPr lang="en-US" sz="2400" b="1" i="1" dirty="0">
                <a:latin typeface="Bookman Old Style" panose="02050604050505020204" pitchFamily="18" charset="0"/>
              </a:rPr>
              <a:t>Office Of The Controller</a:t>
            </a:r>
            <a:br>
              <a:rPr lang="en-US" sz="2400" b="1" i="1" dirty="0">
                <a:latin typeface="Bookman Old Style" panose="02050604050505020204" pitchFamily="18" charset="0"/>
              </a:rPr>
            </a:br>
            <a:r>
              <a:rPr lang="en-US" sz="2400" b="1" i="1" dirty="0" smtClean="0">
                <a:latin typeface="Bookman Old Style" panose="02050604050505020204" pitchFamily="18" charset="0"/>
              </a:rPr>
              <a:t>2017 </a:t>
            </a:r>
            <a:r>
              <a:rPr lang="en-US" sz="2400" b="1" i="1" dirty="0">
                <a:latin typeface="Bookman Old Style" panose="02050604050505020204" pitchFamily="18" charset="0"/>
              </a:rPr>
              <a:t>Audits</a:t>
            </a:r>
            <a:endParaRPr lang="en-US" sz="2400" dirty="0"/>
          </a:p>
        </p:txBody>
      </p:sp>
      <p:graphicFrame>
        <p:nvGraphicFramePr>
          <p:cNvPr id="6" name="Object 18"/>
          <p:cNvGraphicFramePr>
            <a:graphicFrameLocks noChangeAspect="1"/>
          </p:cNvGraphicFramePr>
          <p:nvPr/>
        </p:nvGraphicFramePr>
        <p:xfrm>
          <a:off x="5638800" y="838200"/>
          <a:ext cx="914400" cy="990600"/>
        </p:xfrm>
        <a:graphic>
          <a:graphicData uri="http://schemas.openxmlformats.org/presentationml/2006/ole">
            <mc:AlternateContent xmlns:mc="http://schemas.openxmlformats.org/markup-compatibility/2006">
              <mc:Choice xmlns:v="urn:schemas-microsoft-com:vml" Requires="v">
                <p:oleObj spid="_x0000_s26674" name="Clip" r:id="rId3" imgW="4762500" imgH="3505200" progId="MS_ClipArt_Gallery.2">
                  <p:embed/>
                </p:oleObj>
              </mc:Choice>
              <mc:Fallback>
                <p:oleObj name="Clip" r:id="rId3" imgW="4762500" imgH="350520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838200"/>
                        <a:ext cx="914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6"/>
          <p:cNvSpPr/>
          <p:nvPr/>
        </p:nvSpPr>
        <p:spPr>
          <a:xfrm>
            <a:off x="633321" y="3023826"/>
            <a:ext cx="5719823" cy="4401205"/>
          </a:xfrm>
          <a:prstGeom prst="rect">
            <a:avLst/>
          </a:prstGeom>
        </p:spPr>
        <p:txBody>
          <a:bodyPr wrap="square">
            <a:spAutoFit/>
          </a:bodyPr>
          <a:lstStyle/>
          <a:p>
            <a:pPr>
              <a:buNone/>
            </a:pPr>
            <a:r>
              <a:rPr lang="en-US" sz="1400" b="1" i="1" dirty="0" smtClean="0">
                <a:solidFill>
                  <a:srgbClr val="000000"/>
                </a:solidFill>
                <a:latin typeface="Times New Roman" panose="02020603050405020304" pitchFamily="18" charset="0"/>
              </a:rPr>
              <a:t>Computer Equipment Inventory – IT Office - Report </a:t>
            </a:r>
            <a:r>
              <a:rPr lang="en-US" sz="1400" b="1" i="1" dirty="0">
                <a:solidFill>
                  <a:srgbClr val="000000"/>
                </a:solidFill>
                <a:latin typeface="Times New Roman" panose="02020603050405020304" pitchFamily="18" charset="0"/>
              </a:rPr>
              <a:t>#</a:t>
            </a:r>
            <a:r>
              <a:rPr lang="en-US" sz="1400" b="1" i="1" dirty="0" smtClean="0">
                <a:solidFill>
                  <a:srgbClr val="000000"/>
                </a:solidFill>
                <a:latin typeface="Times New Roman" panose="02020603050405020304" pitchFamily="18" charset="0"/>
              </a:rPr>
              <a:t>17-14</a:t>
            </a:r>
            <a:endParaRPr lang="en-US" sz="1400" b="1" i="1" dirty="0">
              <a:solidFill>
                <a:srgbClr val="000000"/>
              </a:solidFill>
              <a:latin typeface="Times New Roman" panose="02020603050405020304" pitchFamily="18" charset="0"/>
            </a:endParaRPr>
          </a:p>
          <a:p>
            <a:pPr>
              <a:buNone/>
            </a:pPr>
            <a:r>
              <a:rPr lang="en-US" sz="1400" i="1" dirty="0" smtClean="0">
                <a:solidFill>
                  <a:srgbClr val="000000"/>
                </a:solidFill>
                <a:latin typeface="Times New Roman" panose="02020603050405020304" pitchFamily="18" charset="0"/>
              </a:rPr>
              <a:t>Compliance </a:t>
            </a:r>
            <a:r>
              <a:rPr lang="en-US" sz="1400" i="1" dirty="0">
                <a:solidFill>
                  <a:srgbClr val="000000"/>
                </a:solidFill>
                <a:latin typeface="Times New Roman" panose="02020603050405020304" pitchFamily="18" charset="0"/>
              </a:rPr>
              <a:t>Audit – For the </a:t>
            </a:r>
            <a:r>
              <a:rPr lang="en-US" sz="1400" i="1" dirty="0" smtClean="0">
                <a:solidFill>
                  <a:srgbClr val="000000"/>
                </a:solidFill>
                <a:latin typeface="Times New Roman" panose="02020603050405020304" pitchFamily="18" charset="0"/>
              </a:rPr>
              <a:t>Inventory as of August 23, 2016</a:t>
            </a:r>
          </a:p>
          <a:p>
            <a:pPr>
              <a:buNone/>
            </a:pPr>
            <a:r>
              <a:rPr lang="en-US" i="1" u="sng" dirty="0" smtClean="0">
                <a:solidFill>
                  <a:srgbClr val="000000"/>
                </a:solidFill>
                <a:latin typeface="Times New Roman" panose="02020603050405020304" pitchFamily="18" charset="0"/>
              </a:rPr>
              <a:t>Purpose </a:t>
            </a:r>
            <a:r>
              <a:rPr lang="en-US" i="1" u="sng" dirty="0">
                <a:solidFill>
                  <a:srgbClr val="000000"/>
                </a:solidFill>
                <a:latin typeface="Times New Roman" panose="02020603050405020304" pitchFamily="18" charset="0"/>
              </a:rPr>
              <a:t>of Audit</a:t>
            </a:r>
          </a:p>
          <a:p>
            <a:pPr marL="0">
              <a:buNone/>
            </a:pPr>
            <a:r>
              <a:rPr lang="en-US" dirty="0">
                <a:solidFill>
                  <a:srgbClr val="000000"/>
                </a:solidFill>
                <a:latin typeface="Times New Roman" panose="02020603050405020304" pitchFamily="18" charset="0"/>
              </a:rPr>
              <a:t>To </a:t>
            </a:r>
            <a:r>
              <a:rPr lang="en-US" dirty="0" smtClean="0">
                <a:solidFill>
                  <a:srgbClr val="000000"/>
                </a:solidFill>
                <a:latin typeface="Times New Roman" panose="02020603050405020304" pitchFamily="18" charset="0"/>
              </a:rPr>
              <a:t>verify the accuracy and completeness of the physical inventory </a:t>
            </a:r>
          </a:p>
          <a:p>
            <a:pPr marL="0">
              <a:buNone/>
            </a:pPr>
            <a:r>
              <a:rPr lang="en-US" dirty="0" smtClean="0">
                <a:solidFill>
                  <a:srgbClr val="000000"/>
                </a:solidFill>
                <a:latin typeface="Times New Roman" panose="02020603050405020304" pitchFamily="18" charset="0"/>
              </a:rPr>
              <a:t>of IT assets performed by county management under the direction </a:t>
            </a:r>
          </a:p>
          <a:p>
            <a:pPr marL="0">
              <a:buNone/>
            </a:pPr>
            <a:r>
              <a:rPr lang="en-US" dirty="0" smtClean="0">
                <a:solidFill>
                  <a:srgbClr val="000000"/>
                </a:solidFill>
                <a:latin typeface="Times New Roman" panose="02020603050405020304" pitchFamily="18" charset="0"/>
              </a:rPr>
              <a:t>of the IT management.</a:t>
            </a:r>
          </a:p>
          <a:p>
            <a:pPr marL="0">
              <a:buNone/>
            </a:pPr>
            <a:endParaRPr lang="en-US" dirty="0" smtClean="0">
              <a:solidFill>
                <a:srgbClr val="000000"/>
              </a:solidFill>
              <a:latin typeface="Times New Roman" panose="02020603050405020304" pitchFamily="18" charset="0"/>
            </a:endParaRPr>
          </a:p>
          <a:p>
            <a:endParaRPr lang="en-US" sz="1400" b="1" i="1" dirty="0" smtClean="0">
              <a:solidFill>
                <a:srgbClr val="000000"/>
              </a:solidFill>
              <a:latin typeface="Times New Roman" panose="02020603050405020304" pitchFamily="18" charset="0"/>
            </a:endParaRPr>
          </a:p>
          <a:p>
            <a:r>
              <a:rPr lang="en-US" sz="1400" b="1" i="1" dirty="0" smtClean="0">
                <a:solidFill>
                  <a:srgbClr val="000000"/>
                </a:solidFill>
                <a:latin typeface="Times New Roman" panose="02020603050405020304" pitchFamily="18" charset="0"/>
              </a:rPr>
              <a:t>Bureau of Collections – Office of Fiscal Affairs </a:t>
            </a:r>
            <a:r>
              <a:rPr lang="en-US" sz="1400" b="1" i="1" dirty="0">
                <a:solidFill>
                  <a:srgbClr val="000000"/>
                </a:solidFill>
                <a:latin typeface="Times New Roman" panose="02020603050405020304" pitchFamily="18" charset="0"/>
              </a:rPr>
              <a:t>– </a:t>
            </a:r>
            <a:r>
              <a:rPr lang="en-US" sz="1400" b="1" i="1" dirty="0" smtClean="0">
                <a:solidFill>
                  <a:srgbClr val="000000"/>
                </a:solidFill>
                <a:latin typeface="Times New Roman" panose="02020603050405020304" pitchFamily="18" charset="0"/>
              </a:rPr>
              <a:t>Report </a:t>
            </a:r>
            <a:r>
              <a:rPr lang="en-US" sz="1400" b="1" i="1" dirty="0">
                <a:solidFill>
                  <a:srgbClr val="000000"/>
                </a:solidFill>
                <a:latin typeface="Times New Roman" panose="02020603050405020304" pitchFamily="18" charset="0"/>
              </a:rPr>
              <a:t>#</a:t>
            </a:r>
            <a:r>
              <a:rPr lang="en-US" sz="1400" b="1" i="1" dirty="0" smtClean="0">
                <a:solidFill>
                  <a:srgbClr val="000000"/>
                </a:solidFill>
                <a:latin typeface="Times New Roman" panose="02020603050405020304" pitchFamily="18" charset="0"/>
              </a:rPr>
              <a:t>17-17</a:t>
            </a:r>
            <a:endParaRPr lang="en-US" sz="1400" dirty="0">
              <a:solidFill>
                <a:srgbClr val="000000"/>
              </a:solidFill>
              <a:latin typeface="Times New Roman" panose="02020603050405020304" pitchFamily="18" charset="0"/>
            </a:endParaRPr>
          </a:p>
          <a:p>
            <a:r>
              <a:rPr lang="en-US" sz="1400" i="1" dirty="0">
                <a:solidFill>
                  <a:srgbClr val="000000"/>
                </a:solidFill>
                <a:latin typeface="Times New Roman" panose="02020603050405020304" pitchFamily="18" charset="0"/>
              </a:rPr>
              <a:t>Financial  Audit –  For the </a:t>
            </a:r>
            <a:r>
              <a:rPr lang="en-US" sz="1400" i="1" dirty="0" smtClean="0">
                <a:solidFill>
                  <a:srgbClr val="000000"/>
                </a:solidFill>
                <a:latin typeface="Times New Roman" panose="02020603050405020304" pitchFamily="18" charset="0"/>
              </a:rPr>
              <a:t>Year ended December 31, 2016</a:t>
            </a:r>
            <a:endParaRPr lang="en-US" sz="1400" i="1" dirty="0">
              <a:solidFill>
                <a:srgbClr val="000000"/>
              </a:solidFill>
              <a:latin typeface="Times New Roman" panose="02020603050405020304" pitchFamily="18" charset="0"/>
            </a:endParaRPr>
          </a:p>
          <a:p>
            <a:r>
              <a:rPr lang="en-US" i="1" u="sng" dirty="0">
                <a:solidFill>
                  <a:srgbClr val="000000"/>
                </a:solidFill>
                <a:latin typeface="Times New Roman" panose="02020603050405020304" pitchFamily="18" charset="0"/>
              </a:rPr>
              <a:t>Purpose of Audit</a:t>
            </a:r>
          </a:p>
          <a:p>
            <a:r>
              <a:rPr lang="en-US" dirty="0">
                <a:solidFill>
                  <a:srgbClr val="000000"/>
                </a:solidFill>
                <a:latin typeface="Times New Roman" panose="02020603050405020304" pitchFamily="18" charset="0"/>
              </a:rPr>
              <a:t>To verify reported </a:t>
            </a:r>
            <a:r>
              <a:rPr lang="en-US" dirty="0" smtClean="0">
                <a:solidFill>
                  <a:srgbClr val="000000"/>
                </a:solidFill>
                <a:latin typeface="Times New Roman" panose="02020603050405020304" pitchFamily="18" charset="0"/>
              </a:rPr>
              <a:t>receipts and disbursements </a:t>
            </a:r>
          </a:p>
          <a:p>
            <a:r>
              <a:rPr lang="en-US" dirty="0" smtClean="0">
                <a:solidFill>
                  <a:srgbClr val="000000"/>
                </a:solidFill>
                <a:latin typeface="Times New Roman" panose="02020603050405020304" pitchFamily="18" charset="0"/>
              </a:rPr>
              <a:t>and </a:t>
            </a:r>
            <a:r>
              <a:rPr lang="en-US" dirty="0">
                <a:solidFill>
                  <a:srgbClr val="000000"/>
                </a:solidFill>
                <a:latin typeface="Times New Roman" panose="02020603050405020304" pitchFamily="18" charset="0"/>
              </a:rPr>
              <a:t>to evaluate internal control </a:t>
            </a:r>
            <a:r>
              <a:rPr lang="en-US" dirty="0" smtClean="0">
                <a:solidFill>
                  <a:srgbClr val="000000"/>
                </a:solidFill>
                <a:latin typeface="Times New Roman" panose="02020603050405020304" pitchFamily="18" charset="0"/>
              </a:rPr>
              <a:t>over financial</a:t>
            </a:r>
          </a:p>
          <a:p>
            <a:r>
              <a:rPr lang="en-US" dirty="0" smtClean="0">
                <a:solidFill>
                  <a:srgbClr val="000000"/>
                </a:solidFill>
                <a:latin typeface="Times New Roman" panose="02020603050405020304" pitchFamily="18" charset="0"/>
              </a:rPr>
              <a:t>activity at the Bureau of Collections.</a:t>
            </a:r>
            <a:endParaRPr lang="en-US" dirty="0">
              <a:solidFill>
                <a:srgbClr val="000000"/>
              </a:solidFill>
              <a:latin typeface="Times New Roman" panose="02020603050405020304" pitchFamily="18" charset="0"/>
            </a:endParaRPr>
          </a:p>
          <a:p>
            <a:pPr marL="0">
              <a:buNone/>
            </a:pPr>
            <a:endParaRPr lang="en-US" dirty="0" smtClean="0">
              <a:solidFill>
                <a:srgbClr val="000000"/>
              </a:solidFill>
              <a:latin typeface="Times New Roman" panose="02020603050405020304" pitchFamily="18" charset="0"/>
            </a:endParaRPr>
          </a:p>
          <a:p>
            <a:pPr marL="0">
              <a:buNone/>
            </a:pPr>
            <a:endParaRPr lang="en-US" dirty="0">
              <a:solidFill>
                <a:srgbClr val="000000"/>
              </a:solidFill>
              <a:latin typeface="Times New Roman" panose="02020603050405020304" pitchFamily="18" charset="0"/>
            </a:endParaRPr>
          </a:p>
          <a:p>
            <a:endParaRPr lang="en-US" sz="1400" b="1" i="1" dirty="0" smtClean="0">
              <a:solidFill>
                <a:srgbClr val="000000"/>
              </a:solidFill>
              <a:latin typeface="Times New Roman" panose="02020603050405020304" pitchFamily="18" charset="0"/>
            </a:endParaRPr>
          </a:p>
          <a:p>
            <a:r>
              <a:rPr lang="en-US" sz="1400" b="1" i="1" dirty="0" smtClean="0">
                <a:solidFill>
                  <a:srgbClr val="000000"/>
                </a:solidFill>
                <a:latin typeface="Times New Roman" panose="02020603050405020304" pitchFamily="18" charset="0"/>
              </a:rPr>
              <a:t>County Vehicle Policy – Office of General Services – </a:t>
            </a:r>
            <a:r>
              <a:rPr lang="en-US" sz="1400" b="1" i="1" dirty="0">
                <a:solidFill>
                  <a:srgbClr val="000000"/>
                </a:solidFill>
                <a:latin typeface="Times New Roman" panose="02020603050405020304" pitchFamily="18" charset="0"/>
              </a:rPr>
              <a:t>Report #</a:t>
            </a:r>
            <a:r>
              <a:rPr lang="en-US" sz="1400" b="1" i="1" dirty="0" smtClean="0">
                <a:solidFill>
                  <a:srgbClr val="000000"/>
                </a:solidFill>
                <a:latin typeface="Times New Roman" panose="02020603050405020304" pitchFamily="18" charset="0"/>
              </a:rPr>
              <a:t>17-25</a:t>
            </a:r>
            <a:endParaRPr lang="en-US" sz="1400" dirty="0">
              <a:solidFill>
                <a:srgbClr val="000000"/>
              </a:solidFill>
              <a:latin typeface="Times New Roman" panose="02020603050405020304" pitchFamily="18" charset="0"/>
            </a:endParaRPr>
          </a:p>
          <a:p>
            <a:r>
              <a:rPr lang="en-US" sz="1400" i="1" dirty="0" smtClean="0">
                <a:solidFill>
                  <a:srgbClr val="000000"/>
                </a:solidFill>
                <a:latin typeface="Times New Roman" panose="02020603050405020304" pitchFamily="18" charset="0"/>
              </a:rPr>
              <a:t>Compliance Audit </a:t>
            </a:r>
            <a:r>
              <a:rPr lang="en-US" sz="1400" i="1" dirty="0">
                <a:solidFill>
                  <a:srgbClr val="000000"/>
                </a:solidFill>
                <a:latin typeface="Times New Roman" panose="02020603050405020304" pitchFamily="18" charset="0"/>
              </a:rPr>
              <a:t>–  For the </a:t>
            </a:r>
            <a:r>
              <a:rPr lang="en-US" sz="1400" i="1" dirty="0" smtClean="0">
                <a:solidFill>
                  <a:srgbClr val="000000"/>
                </a:solidFill>
                <a:latin typeface="Times New Roman" panose="02020603050405020304" pitchFamily="18" charset="0"/>
              </a:rPr>
              <a:t>Calendar Years 2014, 2015 &amp; 2016</a:t>
            </a:r>
            <a:endParaRPr lang="en-US" sz="1400" i="1" dirty="0">
              <a:solidFill>
                <a:srgbClr val="000000"/>
              </a:solidFill>
              <a:latin typeface="Times New Roman" panose="02020603050405020304" pitchFamily="18" charset="0"/>
            </a:endParaRPr>
          </a:p>
          <a:p>
            <a:r>
              <a:rPr lang="en-US" i="1" u="sng" dirty="0">
                <a:solidFill>
                  <a:srgbClr val="000000"/>
                </a:solidFill>
                <a:latin typeface="Times New Roman" panose="02020603050405020304" pitchFamily="18" charset="0"/>
              </a:rPr>
              <a:t>Purpose of Audit</a:t>
            </a:r>
          </a:p>
          <a:p>
            <a:r>
              <a:rPr lang="en-US" dirty="0" smtClean="0">
                <a:solidFill>
                  <a:srgbClr val="000000"/>
                </a:solidFill>
                <a:latin typeface="Times New Roman" panose="02020603050405020304" pitchFamily="18" charset="0"/>
              </a:rPr>
              <a:t>To verify compliance to the requirements of the county vehicle policy as mandated in Lehigh County Ordinance #1995-143.</a:t>
            </a:r>
            <a:endParaRPr lang="en-US" dirty="0">
              <a:solidFill>
                <a:srgbClr val="000000"/>
              </a:solidFill>
              <a:latin typeface="Times New Roman" panose="02020603050405020304" pitchFamily="18" charset="0"/>
            </a:endParaRPr>
          </a:p>
        </p:txBody>
      </p:sp>
      <p:sp>
        <p:nvSpPr>
          <p:cNvPr id="8" name="Line 1029"/>
          <p:cNvSpPr>
            <a:spLocks noChangeShapeType="1"/>
          </p:cNvSpPr>
          <p:nvPr/>
        </p:nvSpPr>
        <p:spPr bwMode="auto">
          <a:xfrm>
            <a:off x="685800" y="4456615"/>
            <a:ext cx="5263587" cy="44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9" name="Line 1029"/>
          <p:cNvSpPr>
            <a:spLocks noChangeShapeType="1"/>
          </p:cNvSpPr>
          <p:nvPr/>
        </p:nvSpPr>
        <p:spPr bwMode="auto">
          <a:xfrm>
            <a:off x="706598" y="6039603"/>
            <a:ext cx="5263587" cy="44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99540" y="3095975"/>
            <a:ext cx="1096460" cy="1096460"/>
          </a:xfrm>
          <a:prstGeom prst="rect">
            <a:avLst/>
          </a:prstGeom>
        </p:spPr>
      </p:pic>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03042" y="5163390"/>
            <a:ext cx="1792995" cy="643058"/>
          </a:xfrm>
          <a:prstGeom prst="rect">
            <a:avLst/>
          </a:prstGeom>
        </p:spPr>
      </p:pic>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901710" y="7440608"/>
            <a:ext cx="1917353" cy="1093792"/>
          </a:xfrm>
          <a:prstGeom prst="rect">
            <a:avLst/>
          </a:prstGeom>
        </p:spPr>
      </p:pic>
      <p:pic>
        <p:nvPicPr>
          <p:cNvPr id="16" name="Pictur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54642" y="7440608"/>
            <a:ext cx="1679944" cy="1122309"/>
          </a:xfrm>
          <a:prstGeom prst="rect">
            <a:avLst/>
          </a:prstGeom>
        </p:spPr>
      </p:pic>
    </p:spTree>
    <p:extLst>
      <p:ext uri="{BB962C8B-B14F-4D97-AF65-F5344CB8AC3E}">
        <p14:creationId xmlns:p14="http://schemas.microsoft.com/office/powerpoint/2010/main" val="35515590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514350" y="685800"/>
            <a:ext cx="5429250" cy="838200"/>
          </a:xfrm>
        </p:spPr>
        <p:txBody>
          <a:bodyPr>
            <a:normAutofit fontScale="90000"/>
          </a:bodyPr>
          <a:lstStyle/>
          <a:p>
            <a:r>
              <a:rPr lang="en-US" sz="2700" b="1" i="1" dirty="0" smtClean="0">
                <a:latin typeface="Bookman Old Style" panose="02050604050505020204" pitchFamily="18" charset="0"/>
              </a:rPr>
              <a:t>County Of Lehigh</a:t>
            </a:r>
            <a:br>
              <a:rPr lang="en-US" sz="2700" b="1" i="1" dirty="0" smtClean="0">
                <a:latin typeface="Bookman Old Style" panose="02050604050505020204" pitchFamily="18" charset="0"/>
              </a:rPr>
            </a:br>
            <a:r>
              <a:rPr lang="en-US" sz="2700" b="1" i="1" dirty="0" smtClean="0">
                <a:latin typeface="Bookman Old Style" panose="02050604050505020204" pitchFamily="18" charset="0"/>
              </a:rPr>
              <a:t>Office Of The Controller</a:t>
            </a:r>
            <a:r>
              <a:rPr lang="en-US" sz="2400" b="1" i="1" dirty="0" smtClean="0">
                <a:latin typeface="Bookman Old Style" panose="02050604050505020204" pitchFamily="18" charset="0"/>
              </a:rPr>
              <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 </a:t>
            </a:r>
            <a:r>
              <a:rPr lang="en-US" sz="1800" b="1" i="1" dirty="0" smtClean="0">
                <a:latin typeface="Bookman Old Style" panose="02050604050505020204" pitchFamily="18" charset="0"/>
              </a:rPr>
              <a:t>Other Duties and Responsibilities</a:t>
            </a:r>
            <a:br>
              <a:rPr lang="en-US" sz="1800" b="1" i="1" dirty="0" smtClean="0">
                <a:latin typeface="Bookman Old Style" panose="02050604050505020204" pitchFamily="18" charset="0"/>
              </a:rPr>
            </a:br>
            <a:r>
              <a:rPr lang="en-US" sz="1800" b="1" i="1" dirty="0" smtClean="0">
                <a:latin typeface="Bookman Old Style" panose="02050604050505020204" pitchFamily="18" charset="0"/>
              </a:rPr>
              <a:t>during 2017</a:t>
            </a:r>
          </a:p>
        </p:txBody>
      </p:sp>
      <p:sp>
        <p:nvSpPr>
          <p:cNvPr id="14" name="Footer Placeholder 2"/>
          <p:cNvSpPr>
            <a:spLocks noGrp="1"/>
          </p:cNvSpPr>
          <p:nvPr>
            <p:ph type="ftr" sz="quarter" idx="10"/>
          </p:nvPr>
        </p:nvSpPr>
        <p:spPr/>
        <p:txBody>
          <a:bodyPr/>
          <a:lstStyle/>
          <a:p>
            <a:pPr>
              <a:defRPr/>
            </a:pPr>
            <a:r>
              <a:rPr lang="en-US"/>
              <a:t>Controller’s Office - Lehigh County Government Center Room 465</a:t>
            </a:r>
          </a:p>
          <a:p>
            <a:pPr>
              <a:defRPr/>
            </a:pPr>
            <a:r>
              <a:rPr lang="en-US"/>
              <a:t>17 S. Seventh St. Allentown, PA 18101-2400</a:t>
            </a:r>
          </a:p>
        </p:txBody>
      </p:sp>
      <p:sp>
        <p:nvSpPr>
          <p:cNvPr id="245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3D98F1A1-59E6-440B-8C68-DE27F3276B78}" type="slidenum">
              <a:rPr kumimoji="0" lang="en-US" sz="1400">
                <a:solidFill>
                  <a:schemeClr val="tx2"/>
                </a:solidFill>
              </a:rPr>
              <a:pPr>
                <a:spcBef>
                  <a:spcPct val="50000"/>
                </a:spcBef>
                <a:buClrTx/>
                <a:buSzTx/>
                <a:buFontTx/>
                <a:buNone/>
              </a:pPr>
              <a:t>18</a:t>
            </a:fld>
            <a:endParaRPr kumimoji="0" lang="en-US" sz="1400">
              <a:solidFill>
                <a:schemeClr val="tx2"/>
              </a:solidFill>
            </a:endParaRPr>
          </a:p>
        </p:txBody>
      </p:sp>
      <p:sp>
        <p:nvSpPr>
          <p:cNvPr id="24581" name="Text Box 3"/>
          <p:cNvSpPr txBox="1">
            <a:spLocks noChangeArrowheads="1"/>
          </p:cNvSpPr>
          <p:nvPr/>
        </p:nvSpPr>
        <p:spPr bwMode="auto">
          <a:xfrm>
            <a:off x="695325" y="219075"/>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
        <p:nvSpPr>
          <p:cNvPr id="24582" name="Text Box 4"/>
          <p:cNvSpPr txBox="1">
            <a:spLocks noChangeArrowheads="1"/>
          </p:cNvSpPr>
          <p:nvPr/>
        </p:nvSpPr>
        <p:spPr bwMode="auto">
          <a:xfrm>
            <a:off x="685800" y="2362200"/>
            <a:ext cx="5791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1200">
              <a:latin typeface="Times New Roman" panose="02020603050405020304" pitchFamily="18" charset="0"/>
            </a:endParaRPr>
          </a:p>
        </p:txBody>
      </p:sp>
      <p:sp>
        <p:nvSpPr>
          <p:cNvPr id="24583" name="Text Box 5"/>
          <p:cNvSpPr txBox="1">
            <a:spLocks noChangeArrowheads="1"/>
          </p:cNvSpPr>
          <p:nvPr/>
        </p:nvSpPr>
        <p:spPr bwMode="auto">
          <a:xfrm>
            <a:off x="381000" y="2286000"/>
            <a:ext cx="6172200" cy="769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0"/>
              </a:spcBef>
              <a:buClrTx/>
              <a:buSzTx/>
              <a:buFontTx/>
              <a:buNone/>
            </a:pPr>
            <a:endParaRPr kumimoji="0" lang="en-US" sz="1400" b="1" i="1" dirty="0">
              <a:latin typeface="Times New Roman" panose="02020603050405020304" pitchFamily="18" charset="0"/>
            </a:endParaRPr>
          </a:p>
          <a:p>
            <a:pPr>
              <a:spcBef>
                <a:spcPct val="0"/>
              </a:spcBef>
              <a:buClrTx/>
              <a:buSzTx/>
              <a:buFontTx/>
              <a:buNone/>
            </a:pPr>
            <a:endParaRPr kumimoji="0" lang="en-US" sz="1400" b="1" i="1" dirty="0">
              <a:latin typeface="Times New Roman" panose="02020603050405020304" pitchFamily="18" charset="0"/>
            </a:endParaRPr>
          </a:p>
          <a:p>
            <a:pPr>
              <a:spcBef>
                <a:spcPct val="0"/>
              </a:spcBef>
              <a:buClrTx/>
              <a:buSzTx/>
              <a:buFont typeface="Arial" panose="020B0604020202020204" pitchFamily="34" charset="0"/>
              <a:buChar char="•"/>
            </a:pPr>
            <a:r>
              <a:rPr kumimoji="0" lang="en-US" sz="1400" dirty="0">
                <a:solidFill>
                  <a:srgbClr val="000000"/>
                </a:solidFill>
                <a:latin typeface="Times New Roman" panose="02020603050405020304" pitchFamily="18" charset="0"/>
              </a:rPr>
              <a:t>Lost, Missing, Stolen Property Reporting Liaison</a:t>
            </a: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a:solidFill>
                  <a:srgbClr val="000000"/>
                </a:solidFill>
                <a:latin typeface="Times New Roman" panose="02020603050405020304" pitchFamily="18" charset="0"/>
              </a:rPr>
              <a:t>County Officials’ Bonds Depository</a:t>
            </a: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a:solidFill>
                  <a:srgbClr val="000000"/>
                </a:solidFill>
                <a:latin typeface="Times New Roman" panose="02020603050405020304" pitchFamily="18" charset="0"/>
              </a:rPr>
              <a:t>Review of Bureau of Collections Check Disbursements</a:t>
            </a: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a:solidFill>
                  <a:srgbClr val="000000"/>
                </a:solidFill>
                <a:latin typeface="Times New Roman" panose="02020603050405020304" pitchFamily="18" charset="0"/>
              </a:rPr>
              <a:t>Review of Work Release Check Disbursements </a:t>
            </a:r>
            <a:endParaRPr kumimoji="0" lang="en-US" sz="1400" dirty="0" smtClean="0">
              <a:solidFill>
                <a:srgbClr val="000000"/>
              </a:solidFill>
              <a:latin typeface="Times New Roman" panose="02020603050405020304" pitchFamily="18" charset="0"/>
            </a:endParaRP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smtClean="0">
                <a:solidFill>
                  <a:srgbClr val="000000"/>
                </a:solidFill>
                <a:latin typeface="Times New Roman" panose="02020603050405020304" pitchFamily="18" charset="0"/>
              </a:rPr>
              <a:t>Review of </a:t>
            </a:r>
            <a:r>
              <a:rPr kumimoji="0" lang="en-US" sz="1400" dirty="0" err="1" smtClean="0">
                <a:solidFill>
                  <a:srgbClr val="000000"/>
                </a:solidFill>
                <a:latin typeface="Times New Roman" panose="02020603050405020304" pitchFamily="18" charset="0"/>
              </a:rPr>
              <a:t>Cedarbrook</a:t>
            </a:r>
            <a:r>
              <a:rPr kumimoji="0" lang="en-US" sz="1400" dirty="0" smtClean="0">
                <a:solidFill>
                  <a:srgbClr val="000000"/>
                </a:solidFill>
                <a:latin typeface="Times New Roman" panose="02020603050405020304" pitchFamily="18" charset="0"/>
              </a:rPr>
              <a:t> RFMS checks</a:t>
            </a:r>
            <a:endParaRPr kumimoji="0" lang="en-US" sz="1400" dirty="0">
              <a:solidFill>
                <a:srgbClr val="000000"/>
              </a:solidFill>
              <a:latin typeface="Times New Roman" panose="02020603050405020304" pitchFamily="18" charset="0"/>
            </a:endParaRP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a:solidFill>
                  <a:srgbClr val="000000"/>
                </a:solidFill>
                <a:latin typeface="Times New Roman" panose="02020603050405020304" pitchFamily="18" charset="0"/>
              </a:rPr>
              <a:t>Monitor Check Sequences for </a:t>
            </a:r>
            <a:r>
              <a:rPr kumimoji="0" lang="en-US" sz="1400" dirty="0" err="1">
                <a:solidFill>
                  <a:srgbClr val="000000"/>
                </a:solidFill>
                <a:latin typeface="Times New Roman" panose="02020603050405020304" pitchFamily="18" charset="0"/>
              </a:rPr>
              <a:t>HealthChoices</a:t>
            </a:r>
            <a:r>
              <a:rPr kumimoji="0" lang="en-US" sz="1400" dirty="0">
                <a:solidFill>
                  <a:srgbClr val="000000"/>
                </a:solidFill>
                <a:latin typeface="Times New Roman" panose="02020603050405020304" pitchFamily="18" charset="0"/>
              </a:rPr>
              <a:t> Checks, Worker’s Compensation</a:t>
            </a:r>
          </a:p>
          <a:p>
            <a:pPr>
              <a:spcBef>
                <a:spcPct val="0"/>
              </a:spcBef>
              <a:buClrTx/>
              <a:buSzTx/>
              <a:buFontTx/>
              <a:buNone/>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a:solidFill>
                  <a:srgbClr val="000000"/>
                </a:solidFill>
                <a:latin typeface="Times New Roman" panose="02020603050405020304" pitchFamily="18" charset="0"/>
              </a:rPr>
              <a:t>Audit Planning – County-Wide Risk Assessment</a:t>
            </a: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a:solidFill>
                  <a:srgbClr val="000000"/>
                </a:solidFill>
                <a:latin typeface="Times New Roman" panose="02020603050405020304" pitchFamily="18" charset="0"/>
              </a:rPr>
              <a:t>County Pension Policy Issues</a:t>
            </a: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a:solidFill>
                  <a:srgbClr val="000000"/>
                </a:solidFill>
                <a:latin typeface="Times New Roman" panose="02020603050405020304" pitchFamily="18" charset="0"/>
              </a:rPr>
              <a:t>Observation of County Sheriff Sales, Tax Claim Bureau  Upset &amp; Judicial </a:t>
            </a:r>
            <a:r>
              <a:rPr kumimoji="0" lang="en-US" sz="1400" dirty="0" smtClean="0">
                <a:solidFill>
                  <a:srgbClr val="000000"/>
                </a:solidFill>
                <a:latin typeface="Times New Roman" panose="02020603050405020304" pitchFamily="18" charset="0"/>
              </a:rPr>
              <a:t>Sales</a:t>
            </a:r>
          </a:p>
          <a:p>
            <a:pPr>
              <a:spcBef>
                <a:spcPct val="0"/>
              </a:spcBef>
              <a:buClrTx/>
              <a:buSzTx/>
              <a:buNone/>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smtClean="0">
                <a:solidFill>
                  <a:srgbClr val="000000"/>
                </a:solidFill>
                <a:latin typeface="Times New Roman" panose="02020603050405020304" pitchFamily="18" charset="0"/>
              </a:rPr>
              <a:t>Computer Assisted Audit Techniques Training – ACL software</a:t>
            </a: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smtClean="0">
                <a:solidFill>
                  <a:srgbClr val="000000"/>
                </a:solidFill>
                <a:latin typeface="Times New Roman" panose="02020603050405020304" pitchFamily="18" charset="0"/>
              </a:rPr>
              <a:t>County Campaign </a:t>
            </a:r>
            <a:r>
              <a:rPr kumimoji="0" lang="en-US" sz="1400" dirty="0">
                <a:solidFill>
                  <a:srgbClr val="000000"/>
                </a:solidFill>
                <a:latin typeface="Times New Roman" panose="02020603050405020304" pitchFamily="18" charset="0"/>
              </a:rPr>
              <a:t>F</a:t>
            </a:r>
            <a:r>
              <a:rPr kumimoji="0" lang="en-US" sz="1400" dirty="0" smtClean="0">
                <a:solidFill>
                  <a:srgbClr val="000000"/>
                </a:solidFill>
                <a:latin typeface="Times New Roman" panose="02020603050405020304" pitchFamily="18" charset="0"/>
              </a:rPr>
              <a:t>inance Reform</a:t>
            </a: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smtClean="0">
                <a:solidFill>
                  <a:srgbClr val="000000"/>
                </a:solidFill>
                <a:latin typeface="Times New Roman" panose="02020603050405020304" pitchFamily="18" charset="0"/>
              </a:rPr>
              <a:t>ERP Planning / Progress Meeting Advisors</a:t>
            </a: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r>
              <a:rPr kumimoji="0" lang="en-US" sz="1400" dirty="0" smtClean="0">
                <a:solidFill>
                  <a:srgbClr val="000000"/>
                </a:solidFill>
                <a:latin typeface="Times New Roman" panose="02020603050405020304" pitchFamily="18" charset="0"/>
              </a:rPr>
              <a:t>ERP Steering Committee Advisors</a:t>
            </a:r>
            <a:endParaRPr kumimoji="0" lang="en-US" sz="1400" dirty="0">
              <a:solidFill>
                <a:srgbClr val="000000"/>
              </a:solidFill>
              <a:latin typeface="Times New Roman" panose="02020603050405020304" pitchFamily="18" charset="0"/>
            </a:endParaRP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Char char="•"/>
            </a:pPr>
            <a:endParaRPr kumimoji="0" lang="en-US" sz="1400" dirty="0">
              <a:solidFill>
                <a:srgbClr val="000000"/>
              </a:solidFill>
              <a:latin typeface="Times New Roman" panose="02020603050405020304" pitchFamily="18" charset="0"/>
            </a:endParaRPr>
          </a:p>
          <a:p>
            <a:pPr>
              <a:spcBef>
                <a:spcPct val="0"/>
              </a:spcBef>
              <a:buClrTx/>
              <a:buSzTx/>
              <a:buFontTx/>
              <a:buNone/>
            </a:pPr>
            <a:endParaRPr kumimoji="0" lang="en-US" sz="1400" b="1" i="1" dirty="0">
              <a:solidFill>
                <a:srgbClr val="000000"/>
              </a:solidFill>
              <a:latin typeface="Times New Roman" panose="02020603050405020304" pitchFamily="18" charset="0"/>
              <a:cs typeface="Times New Roman" panose="02020603050405020304" pitchFamily="18" charset="0"/>
            </a:endParaRPr>
          </a:p>
          <a:p>
            <a:pPr>
              <a:spcBef>
                <a:spcPct val="0"/>
              </a:spcBef>
              <a:buClrTx/>
              <a:buSzTx/>
              <a:buFontTx/>
              <a:buNone/>
            </a:pPr>
            <a:endParaRPr kumimoji="0" lang="en-US" sz="1200" dirty="0">
              <a:latin typeface="Times New Roman" panose="02020603050405020304" pitchFamily="18" charset="0"/>
            </a:endParaRPr>
          </a:p>
          <a:p>
            <a:pPr>
              <a:spcBef>
                <a:spcPct val="0"/>
              </a:spcBef>
              <a:buClrTx/>
              <a:buSzTx/>
              <a:buFontTx/>
              <a:buNone/>
            </a:pPr>
            <a:endParaRPr kumimoji="0" lang="en-US" sz="1200" i="1" u="sng" dirty="0">
              <a:latin typeface="Times New Roman" panose="02020603050405020304" pitchFamily="18" charset="0"/>
            </a:endParaRPr>
          </a:p>
          <a:p>
            <a:pPr>
              <a:spcBef>
                <a:spcPct val="0"/>
              </a:spcBef>
              <a:buClrTx/>
              <a:buSzTx/>
              <a:buFontTx/>
              <a:buNone/>
            </a:pPr>
            <a:endParaRPr kumimoji="0" lang="en-US" sz="1200" i="1" u="sng" dirty="0">
              <a:latin typeface="Times New Roman" panose="02020603050405020304" pitchFamily="18" charset="0"/>
            </a:endParaRPr>
          </a:p>
          <a:p>
            <a:pPr>
              <a:spcBef>
                <a:spcPct val="0"/>
              </a:spcBef>
              <a:buClrTx/>
              <a:buSzTx/>
              <a:buFontTx/>
              <a:buNone/>
            </a:pPr>
            <a:endParaRPr kumimoji="0" lang="en-US" sz="1200" i="1" u="sng" dirty="0">
              <a:latin typeface="Times New Roman" panose="02020603050405020304" pitchFamily="18" charset="0"/>
            </a:endParaRPr>
          </a:p>
          <a:p>
            <a:pPr>
              <a:spcBef>
                <a:spcPct val="0"/>
              </a:spcBef>
              <a:buClrTx/>
              <a:buSzTx/>
              <a:buFontTx/>
              <a:buNone/>
            </a:pPr>
            <a:endParaRPr kumimoji="0" lang="en-US" sz="1200" i="1" u="sng" dirty="0">
              <a:latin typeface="Times New Roman" panose="02020603050405020304" pitchFamily="18" charset="0"/>
            </a:endParaRPr>
          </a:p>
        </p:txBody>
      </p:sp>
      <p:graphicFrame>
        <p:nvGraphicFramePr>
          <p:cNvPr id="24585" name="Object 16"/>
          <p:cNvGraphicFramePr>
            <a:graphicFrameLocks noChangeAspect="1"/>
          </p:cNvGraphicFramePr>
          <p:nvPr/>
        </p:nvGraphicFramePr>
        <p:xfrm>
          <a:off x="5638800" y="838200"/>
          <a:ext cx="914400" cy="990600"/>
        </p:xfrm>
        <a:graphic>
          <a:graphicData uri="http://schemas.openxmlformats.org/presentationml/2006/ole">
            <mc:AlternateContent xmlns:mc="http://schemas.openxmlformats.org/markup-compatibility/2006">
              <mc:Choice xmlns:v="urn:schemas-microsoft-com:vml" Requires="v">
                <p:oleObj spid="_x0000_s24686" name="Clip" r:id="rId3" imgW="4762500" imgH="3505200" progId="MS_ClipArt_Gallery.2">
                  <p:embed/>
                </p:oleObj>
              </mc:Choice>
              <mc:Fallback>
                <p:oleObj name="Clip" r:id="rId3" imgW="4762500" imgH="3505200" progId="MS_ClipArt_Gallery.2">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838200"/>
                        <a:ext cx="914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4579" y="6883844"/>
            <a:ext cx="1338041" cy="1075435"/>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44585" y="2904665"/>
            <a:ext cx="1788429" cy="178842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050"/>
          <p:cNvSpPr>
            <a:spLocks noGrp="1" noChangeArrowheads="1"/>
          </p:cNvSpPr>
          <p:nvPr>
            <p:ph type="title"/>
          </p:nvPr>
        </p:nvSpPr>
        <p:spPr>
          <a:xfrm>
            <a:off x="533400" y="533400"/>
            <a:ext cx="5810250" cy="1600200"/>
          </a:xfrm>
          <a:noFill/>
        </p:spPr>
        <p:txBody>
          <a:bodyPr/>
          <a:lstStyle/>
          <a:p>
            <a:r>
              <a:rPr lang="en-US" sz="2400" b="1" i="1" smtClean="0">
                <a:latin typeface="Bookman Old Style" panose="02050604050505020204" pitchFamily="18" charset="0"/>
              </a:rPr>
              <a:t>County Of Lehigh</a:t>
            </a:r>
            <a:br>
              <a:rPr lang="en-US" sz="2400" b="1" i="1" smtClean="0">
                <a:latin typeface="Bookman Old Style" panose="02050604050505020204" pitchFamily="18" charset="0"/>
              </a:rPr>
            </a:br>
            <a:r>
              <a:rPr lang="en-US" sz="2400" b="1" i="1" smtClean="0">
                <a:latin typeface="Bookman Old Style" panose="02050604050505020204" pitchFamily="18" charset="0"/>
              </a:rPr>
              <a:t>Office Of The Controller</a:t>
            </a:r>
            <a:br>
              <a:rPr lang="en-US" sz="2400" b="1" i="1" smtClean="0">
                <a:latin typeface="Bookman Old Style" panose="02050604050505020204" pitchFamily="18" charset="0"/>
              </a:rPr>
            </a:br>
            <a:r>
              <a:rPr lang="en-US" sz="2000" b="1" i="1" smtClean="0">
                <a:latin typeface="Bookman Old Style" panose="02050604050505020204" pitchFamily="18" charset="0"/>
              </a:rPr>
              <a:t>Glenn Eckhart, County Controller</a:t>
            </a:r>
            <a:r>
              <a:rPr lang="en-US" sz="2400" b="1" i="1" smtClean="0">
                <a:latin typeface="Bookman Old Style" panose="02050604050505020204" pitchFamily="18" charset="0"/>
              </a:rPr>
              <a:t/>
            </a:r>
            <a:br>
              <a:rPr lang="en-US" sz="2400" b="1" i="1" smtClean="0">
                <a:latin typeface="Bookman Old Style" panose="02050604050505020204" pitchFamily="18" charset="0"/>
              </a:rPr>
            </a:br>
            <a:r>
              <a:rPr lang="en-US" sz="1800" b="1" i="1" smtClean="0">
                <a:latin typeface="Bookman Old Style" panose="02050604050505020204" pitchFamily="18" charset="0"/>
              </a:rPr>
              <a:t>Table of Contents</a:t>
            </a:r>
            <a:endParaRPr lang="en-US" sz="3200" b="1" i="1" smtClean="0">
              <a:latin typeface="Times New Roman" panose="02020603050405020304" pitchFamily="18" charset="0"/>
            </a:endParaRPr>
          </a:p>
        </p:txBody>
      </p:sp>
      <p:graphicFrame>
        <p:nvGraphicFramePr>
          <p:cNvPr id="7174" name="Object 2056"/>
          <p:cNvGraphicFramePr>
            <a:graphicFrameLocks noGrp="1" noChangeAspect="1"/>
          </p:cNvGraphicFramePr>
          <p:nvPr>
            <p:ph type="tbl" idx="1"/>
          </p:nvPr>
        </p:nvGraphicFramePr>
        <p:xfrm>
          <a:off x="514350" y="2913063"/>
          <a:ext cx="5827713" cy="5349875"/>
        </p:xfrm>
        <a:graphic>
          <a:graphicData uri="http://schemas.openxmlformats.org/presentationml/2006/ole">
            <mc:AlternateContent xmlns:mc="http://schemas.openxmlformats.org/markup-compatibility/2006">
              <mc:Choice xmlns:v="urn:schemas-microsoft-com:vml" Requires="v">
                <p:oleObj spid="_x0000_s7312" name="Document" r:id="rId3" imgW="5977128" imgH="5486400" progId="Word.Document.8">
                  <p:embed/>
                </p:oleObj>
              </mc:Choice>
              <mc:Fallback>
                <p:oleObj name="Document" r:id="rId3" imgW="5977128" imgH="5486400" progId="Word.Document.8">
                  <p:embed/>
                  <p:pic>
                    <p:nvPicPr>
                      <p:cNvPr id="0" name="Object 20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350" y="2913063"/>
                        <a:ext cx="5827713" cy="534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Footer Placeholder 3"/>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717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A94B0B8D-156A-4058-A638-AC4769226695}" type="slidenum">
              <a:rPr kumimoji="0" lang="en-US" sz="1400">
                <a:solidFill>
                  <a:schemeClr val="tx2"/>
                </a:solidFill>
              </a:rPr>
              <a:pPr>
                <a:spcBef>
                  <a:spcPct val="50000"/>
                </a:spcBef>
                <a:buClrTx/>
                <a:buSzTx/>
                <a:buFontTx/>
                <a:buNone/>
              </a:pPr>
              <a:t>1</a:t>
            </a:fld>
            <a:endParaRPr kumimoji="0" lang="en-US" sz="1400">
              <a:solidFill>
                <a:schemeClr val="tx2"/>
              </a:solidFill>
            </a:endParaRPr>
          </a:p>
        </p:txBody>
      </p:sp>
      <p:sp>
        <p:nvSpPr>
          <p:cNvPr id="7173" name="Text Box 2052"/>
          <p:cNvSpPr txBox="1">
            <a:spLocks noChangeArrowheads="1"/>
          </p:cNvSpPr>
          <p:nvPr/>
        </p:nvSpPr>
        <p:spPr bwMode="auto">
          <a:xfrm>
            <a:off x="685800" y="3048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
        <p:nvSpPr>
          <p:cNvPr id="7175" name="Text Box 2057"/>
          <p:cNvSpPr txBox="1">
            <a:spLocks noChangeArrowheads="1"/>
          </p:cNvSpPr>
          <p:nvPr/>
        </p:nvSpPr>
        <p:spPr bwMode="auto">
          <a:xfrm>
            <a:off x="640406" y="3114675"/>
            <a:ext cx="3667125"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0"/>
              </a:spcBef>
              <a:buClrTx/>
              <a:buSzTx/>
              <a:buFontTx/>
              <a:buNone/>
            </a:pPr>
            <a:r>
              <a:rPr kumimoji="0" lang="en-US" sz="1400" b="1" u="sng" dirty="0">
                <a:solidFill>
                  <a:srgbClr val="000000"/>
                </a:solidFill>
                <a:latin typeface="Courier New" panose="02070309020205020404" pitchFamily="49" charset="0"/>
              </a:rPr>
              <a:t>DESCRIPTION</a:t>
            </a:r>
            <a:endParaRPr kumimoji="0" lang="en-US" sz="1400" b="1" i="1" u="sng" dirty="0">
              <a:solidFill>
                <a:srgbClr val="000000"/>
              </a:solidFill>
              <a:latin typeface="Times New Roman" panose="02020603050405020304" pitchFamily="18" charset="0"/>
            </a:endParaRPr>
          </a:p>
          <a:p>
            <a:pPr>
              <a:spcBef>
                <a:spcPct val="0"/>
              </a:spcBef>
              <a:buClrTx/>
              <a:buSzTx/>
              <a:buFontTx/>
              <a:buNone/>
            </a:pPr>
            <a:endParaRPr kumimoji="0" lang="en-US" sz="1400" u="sng" dirty="0">
              <a:solidFill>
                <a:srgbClr val="000000"/>
              </a:solidFill>
              <a:latin typeface="Times New Roman" panose="02020603050405020304" pitchFamily="18" charset="0"/>
            </a:endParaRPr>
          </a:p>
          <a:p>
            <a:pPr>
              <a:spcBef>
                <a:spcPct val="0"/>
              </a:spcBef>
              <a:buClrTx/>
              <a:buSzTx/>
              <a:buFontTx/>
              <a:buNone/>
            </a:pPr>
            <a:r>
              <a:rPr kumimoji="0" lang="en-US" sz="1400" dirty="0">
                <a:solidFill>
                  <a:srgbClr val="000000"/>
                </a:solidFill>
                <a:latin typeface="Times New Roman" panose="02020603050405020304" pitchFamily="18" charset="0"/>
              </a:rPr>
              <a:t>Mission Statement</a:t>
            </a:r>
          </a:p>
          <a:p>
            <a:pPr>
              <a:spcBef>
                <a:spcPct val="0"/>
              </a:spcBef>
              <a:buClrTx/>
              <a:buSzTx/>
              <a:buFontTx/>
              <a:buNone/>
            </a:pP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dirty="0">
                <a:solidFill>
                  <a:srgbClr val="000000"/>
                </a:solidFill>
                <a:latin typeface="Times New Roman" panose="02020603050405020304" pitchFamily="18" charset="0"/>
              </a:rPr>
              <a:t>Staff Credentials and Certifications</a:t>
            </a:r>
          </a:p>
          <a:p>
            <a:pPr>
              <a:spcBef>
                <a:spcPct val="0"/>
              </a:spcBef>
              <a:buClrTx/>
              <a:buSzTx/>
              <a:buFontTx/>
              <a:buNone/>
            </a:pP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dirty="0">
                <a:solidFill>
                  <a:srgbClr val="000000"/>
                </a:solidFill>
                <a:latin typeface="Times New Roman" panose="02020603050405020304" pitchFamily="18" charset="0"/>
              </a:rPr>
              <a:t>Auditing </a:t>
            </a:r>
            <a:r>
              <a:rPr kumimoji="0" lang="en-US" sz="1400" dirty="0" smtClean="0">
                <a:solidFill>
                  <a:srgbClr val="000000"/>
                </a:solidFill>
                <a:latin typeface="Times New Roman" panose="02020603050405020304" pitchFamily="18" charset="0"/>
              </a:rPr>
              <a:t>Standards</a:t>
            </a:r>
          </a:p>
          <a:p>
            <a:pPr>
              <a:spcBef>
                <a:spcPct val="0"/>
              </a:spcBef>
              <a:buClrTx/>
              <a:buSzTx/>
              <a:buFontTx/>
              <a:buNone/>
            </a:pP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dirty="0" smtClean="0">
                <a:solidFill>
                  <a:srgbClr val="000000"/>
                </a:solidFill>
                <a:latin typeface="Times New Roman" panose="02020603050405020304" pitchFamily="18" charset="0"/>
              </a:rPr>
              <a:t>Peer Review Report</a:t>
            </a:r>
          </a:p>
          <a:p>
            <a:pPr>
              <a:spcBef>
                <a:spcPct val="0"/>
              </a:spcBef>
              <a:buClrTx/>
              <a:buSzTx/>
              <a:buFontTx/>
              <a:buNone/>
            </a:pPr>
            <a:r>
              <a:rPr kumimoji="0" lang="en-US" sz="1400" dirty="0">
                <a:solidFill>
                  <a:srgbClr val="000000"/>
                </a:solidFill>
                <a:latin typeface="Times New Roman" panose="02020603050405020304" pitchFamily="18" charset="0"/>
              </a:rPr>
              <a:t>		</a:t>
            </a:r>
          </a:p>
          <a:p>
            <a:pPr>
              <a:spcBef>
                <a:spcPct val="0"/>
              </a:spcBef>
              <a:buClrTx/>
              <a:buSzTx/>
              <a:buFontTx/>
              <a:buNone/>
            </a:pPr>
            <a:r>
              <a:rPr kumimoji="0" lang="en-US" sz="1400" dirty="0">
                <a:solidFill>
                  <a:srgbClr val="000000"/>
                </a:solidFill>
                <a:latin typeface="Times New Roman" panose="02020603050405020304" pitchFamily="18" charset="0"/>
              </a:rPr>
              <a:t>Introduction - You’re Going To Be Audited </a:t>
            </a:r>
          </a:p>
          <a:p>
            <a:pPr lvl="1" algn="r">
              <a:spcBef>
                <a:spcPct val="0"/>
              </a:spcBef>
              <a:buClrTx/>
              <a:buFontTx/>
              <a:buNone/>
            </a:pPr>
            <a:r>
              <a:rPr kumimoji="0" lang="en-US" sz="1400" dirty="0">
                <a:solidFill>
                  <a:srgbClr val="000000"/>
                </a:solidFill>
                <a:latin typeface="Times New Roman" panose="02020603050405020304" pitchFamily="18" charset="0"/>
              </a:rPr>
              <a:t>		</a:t>
            </a:r>
          </a:p>
          <a:p>
            <a:pPr>
              <a:spcBef>
                <a:spcPct val="0"/>
              </a:spcBef>
              <a:buClrTx/>
              <a:buSzTx/>
              <a:buFontTx/>
              <a:buNone/>
            </a:pPr>
            <a:r>
              <a:rPr kumimoji="0" lang="en-US" sz="1400" dirty="0">
                <a:solidFill>
                  <a:srgbClr val="000000"/>
                </a:solidFill>
                <a:latin typeface="Times New Roman" panose="02020603050405020304" pitchFamily="18" charset="0"/>
              </a:rPr>
              <a:t>Risk Based Auditing – Classification of Audits</a:t>
            </a:r>
          </a:p>
          <a:p>
            <a:pPr>
              <a:spcBef>
                <a:spcPct val="0"/>
              </a:spcBef>
              <a:buClrTx/>
              <a:buSzTx/>
              <a:buFontTx/>
              <a:buNone/>
            </a:pP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dirty="0">
                <a:solidFill>
                  <a:srgbClr val="000000"/>
                </a:solidFill>
                <a:latin typeface="Times New Roman" panose="02020603050405020304" pitchFamily="18" charset="0"/>
              </a:rPr>
              <a:t>Audit Effectiveness Questionnaire</a:t>
            </a:r>
          </a:p>
          <a:p>
            <a:pPr>
              <a:spcBef>
                <a:spcPct val="0"/>
              </a:spcBef>
              <a:buClrTx/>
              <a:buSzTx/>
              <a:buFontTx/>
              <a:buNone/>
            </a:pP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dirty="0" smtClean="0">
                <a:solidFill>
                  <a:srgbClr val="000000"/>
                </a:solidFill>
                <a:latin typeface="Times New Roman" panose="02020603050405020304" pitchFamily="18" charset="0"/>
              </a:rPr>
              <a:t>2017 </a:t>
            </a:r>
            <a:r>
              <a:rPr kumimoji="0" lang="en-US" sz="1400" dirty="0">
                <a:solidFill>
                  <a:srgbClr val="000000"/>
                </a:solidFill>
                <a:latin typeface="Times New Roman" panose="02020603050405020304" pitchFamily="18" charset="0"/>
              </a:rPr>
              <a:t>Audit Hours</a:t>
            </a:r>
          </a:p>
          <a:p>
            <a:pPr>
              <a:spcBef>
                <a:spcPct val="0"/>
              </a:spcBef>
              <a:buClrTx/>
              <a:buSzTx/>
              <a:buFontTx/>
              <a:buNone/>
            </a:pP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dirty="0">
                <a:solidFill>
                  <a:srgbClr val="000000"/>
                </a:solidFill>
                <a:latin typeface="Times New Roman" panose="02020603050405020304" pitchFamily="18" charset="0"/>
              </a:rPr>
              <a:t>Desk Audits  </a:t>
            </a:r>
          </a:p>
          <a:p>
            <a:pPr>
              <a:spcBef>
                <a:spcPct val="0"/>
              </a:spcBef>
              <a:buClrTx/>
              <a:buSzTx/>
              <a:buFontTx/>
              <a:buNone/>
            </a:pPr>
            <a:r>
              <a:rPr kumimoji="0" lang="en-US" sz="1400" dirty="0">
                <a:solidFill>
                  <a:srgbClr val="000000"/>
                </a:solidFill>
                <a:latin typeface="Times New Roman" panose="02020603050405020304" pitchFamily="18" charset="0"/>
              </a:rPr>
              <a:t>			</a:t>
            </a:r>
          </a:p>
          <a:p>
            <a:pPr>
              <a:spcBef>
                <a:spcPct val="0"/>
              </a:spcBef>
              <a:buClrTx/>
              <a:buSzTx/>
              <a:buFontTx/>
              <a:buNone/>
            </a:pPr>
            <a:r>
              <a:rPr kumimoji="0" lang="en-US" sz="1400" dirty="0">
                <a:solidFill>
                  <a:srgbClr val="000000"/>
                </a:solidFill>
                <a:latin typeface="Times New Roman" panose="02020603050405020304" pitchFamily="18" charset="0"/>
              </a:rPr>
              <a:t>Highlights - Audits Performed in </a:t>
            </a:r>
            <a:r>
              <a:rPr kumimoji="0" lang="en-US" sz="1400" dirty="0" smtClean="0">
                <a:solidFill>
                  <a:srgbClr val="000000"/>
                </a:solidFill>
                <a:latin typeface="Times New Roman" panose="02020603050405020304" pitchFamily="18" charset="0"/>
              </a:rPr>
              <a:t>2017</a:t>
            </a:r>
            <a:endParaRPr kumimoji="0" lang="en-US" sz="1400" dirty="0">
              <a:solidFill>
                <a:srgbClr val="000000"/>
              </a:solidFill>
              <a:latin typeface="Times New Roman" panose="02020603050405020304" pitchFamily="18" charset="0"/>
            </a:endParaRPr>
          </a:p>
          <a:p>
            <a:pPr>
              <a:spcBef>
                <a:spcPct val="0"/>
              </a:spcBef>
              <a:buClrTx/>
              <a:buSzTx/>
              <a:buFontTx/>
              <a:buNone/>
            </a:pP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dirty="0">
                <a:solidFill>
                  <a:srgbClr val="000000"/>
                </a:solidFill>
                <a:latin typeface="Times New Roman" panose="02020603050405020304" pitchFamily="18" charset="0"/>
              </a:rPr>
              <a:t>Other Duties &amp; Responsibilities</a:t>
            </a:r>
          </a:p>
          <a:p>
            <a:pPr>
              <a:spcBef>
                <a:spcPct val="0"/>
              </a:spcBef>
              <a:buClrTx/>
              <a:buSzTx/>
              <a:buFontTx/>
              <a:buNone/>
            </a:pP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dirty="0">
                <a:solidFill>
                  <a:srgbClr val="000000"/>
                </a:solidFill>
                <a:latin typeface="Times New Roman" panose="02020603050405020304" pitchFamily="18" charset="0"/>
              </a:rPr>
              <a:t>Controller’s Office Contact Information	</a:t>
            </a:r>
          </a:p>
        </p:txBody>
      </p:sp>
      <p:sp>
        <p:nvSpPr>
          <p:cNvPr id="7176" name="Text Box 2062"/>
          <p:cNvSpPr txBox="1">
            <a:spLocks noChangeArrowheads="1"/>
          </p:cNvSpPr>
          <p:nvPr/>
        </p:nvSpPr>
        <p:spPr bwMode="auto">
          <a:xfrm>
            <a:off x="3952875" y="3095625"/>
            <a:ext cx="2209800"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lgn="r">
              <a:spcBef>
                <a:spcPct val="50000"/>
              </a:spcBef>
              <a:buClrTx/>
              <a:buSzTx/>
              <a:buFontTx/>
              <a:buNone/>
            </a:pPr>
            <a:r>
              <a:rPr kumimoji="0" lang="en-US" sz="1400" i="1" u="sng" dirty="0">
                <a:solidFill>
                  <a:srgbClr val="000000"/>
                </a:solidFill>
                <a:latin typeface="Times New Roman" panose="02020603050405020304" pitchFamily="18" charset="0"/>
              </a:rPr>
              <a:t>Page</a:t>
            </a: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a:solidFill>
                  <a:srgbClr val="000000"/>
                </a:solidFill>
                <a:latin typeface="Times New Roman" panose="02020603050405020304" pitchFamily="18" charset="0"/>
              </a:rPr>
              <a:t>2</a:t>
            </a: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a:solidFill>
                  <a:srgbClr val="000000"/>
                </a:solidFill>
                <a:latin typeface="Times New Roman" panose="02020603050405020304" pitchFamily="18" charset="0"/>
              </a:rPr>
              <a:t>3</a:t>
            </a: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a:solidFill>
                  <a:srgbClr val="000000"/>
                </a:solidFill>
                <a:latin typeface="Times New Roman" panose="02020603050405020304" pitchFamily="18" charset="0"/>
              </a:rPr>
              <a:t>4</a:t>
            </a: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a:solidFill>
                  <a:srgbClr val="000000"/>
                </a:solidFill>
                <a:latin typeface="Times New Roman" panose="02020603050405020304" pitchFamily="18" charset="0"/>
              </a:rPr>
              <a:t>5</a:t>
            </a: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a:solidFill>
                  <a:srgbClr val="000000"/>
                </a:solidFill>
                <a:latin typeface="Times New Roman" panose="02020603050405020304" pitchFamily="18" charset="0"/>
              </a:rPr>
              <a:t>6 </a:t>
            </a: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a:solidFill>
                  <a:srgbClr val="000000"/>
                </a:solidFill>
                <a:latin typeface="Times New Roman" panose="02020603050405020304" pitchFamily="18" charset="0"/>
              </a:rPr>
              <a:t>7</a:t>
            </a: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a:solidFill>
                  <a:srgbClr val="000000"/>
                </a:solidFill>
                <a:latin typeface="Times New Roman" panose="02020603050405020304" pitchFamily="18" charset="0"/>
              </a:rPr>
              <a:t>8</a:t>
            </a: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a:solidFill>
                  <a:srgbClr val="000000"/>
                </a:solidFill>
                <a:latin typeface="Times New Roman" panose="02020603050405020304" pitchFamily="18" charset="0"/>
              </a:rPr>
              <a:t>9</a:t>
            </a: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smtClean="0">
                <a:solidFill>
                  <a:srgbClr val="000000"/>
                </a:solidFill>
                <a:latin typeface="Times New Roman" panose="02020603050405020304" pitchFamily="18" charset="0"/>
              </a:rPr>
              <a:t>10</a:t>
            </a:r>
            <a:endParaRPr kumimoji="0" lang="en-US" sz="1400" dirty="0">
              <a:solidFill>
                <a:srgbClr val="000000"/>
              </a:solidFill>
              <a:latin typeface="Times New Roman" panose="02020603050405020304" pitchFamily="18" charset="0"/>
            </a:endParaRP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smtClean="0">
                <a:solidFill>
                  <a:srgbClr val="000000"/>
                </a:solidFill>
                <a:latin typeface="Times New Roman" panose="02020603050405020304" pitchFamily="18" charset="0"/>
              </a:rPr>
              <a:t>11-17</a:t>
            </a:r>
            <a:endParaRPr kumimoji="0" lang="en-US" sz="1400" dirty="0">
              <a:solidFill>
                <a:srgbClr val="000000"/>
              </a:solidFill>
              <a:latin typeface="Times New Roman" panose="02020603050405020304" pitchFamily="18" charset="0"/>
            </a:endParaRP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smtClean="0">
                <a:solidFill>
                  <a:srgbClr val="000000"/>
                </a:solidFill>
                <a:latin typeface="Times New Roman" panose="02020603050405020304" pitchFamily="18" charset="0"/>
              </a:rPr>
              <a:t>18-19</a:t>
            </a:r>
            <a:endParaRPr kumimoji="0" lang="en-US" sz="1400" dirty="0">
              <a:solidFill>
                <a:srgbClr val="000000"/>
              </a:solidFill>
              <a:latin typeface="Times New Roman" panose="02020603050405020304" pitchFamily="18" charset="0"/>
            </a:endParaRPr>
          </a:p>
          <a:p>
            <a:pPr algn="r">
              <a:spcBef>
                <a:spcPct val="0"/>
              </a:spcBef>
              <a:buClrTx/>
              <a:buSzTx/>
              <a:buFontTx/>
              <a:buNone/>
            </a:pPr>
            <a:endParaRPr kumimoji="0" lang="en-US" sz="1400" dirty="0">
              <a:solidFill>
                <a:srgbClr val="000000"/>
              </a:solidFill>
              <a:latin typeface="Times New Roman" panose="02020603050405020304" pitchFamily="18" charset="0"/>
            </a:endParaRPr>
          </a:p>
          <a:p>
            <a:pPr algn="r">
              <a:spcBef>
                <a:spcPct val="0"/>
              </a:spcBef>
              <a:buClrTx/>
              <a:buSzTx/>
              <a:buFontTx/>
              <a:buNone/>
            </a:pPr>
            <a:r>
              <a:rPr kumimoji="0" lang="en-US" sz="1400" dirty="0" smtClean="0">
                <a:solidFill>
                  <a:srgbClr val="000000"/>
                </a:solidFill>
                <a:latin typeface="Times New Roman" panose="02020603050405020304" pitchFamily="18" charset="0"/>
              </a:rPr>
              <a:t>20</a:t>
            </a:r>
            <a:endParaRPr kumimoji="0" lang="en-US" sz="1400" dirty="0">
              <a:solidFill>
                <a:srgbClr val="000000"/>
              </a:solidFill>
              <a:latin typeface="Times New Roman" panose="02020603050405020304" pitchFamily="18" charset="0"/>
            </a:endParaRPr>
          </a:p>
          <a:p>
            <a:pPr algn="r">
              <a:spcBef>
                <a:spcPct val="0"/>
              </a:spcBef>
              <a:buClrTx/>
              <a:buSzTx/>
              <a:buFontTx/>
              <a:buNone/>
            </a:pPr>
            <a:endParaRPr kumimoji="0" lang="en-US" sz="1400" dirty="0">
              <a:solidFill>
                <a:srgbClr val="000000"/>
              </a:solidFill>
              <a:latin typeface="Times New Roman" panose="02020603050405020304" pitchFamily="18" charset="0"/>
            </a:endParaRPr>
          </a:p>
        </p:txBody>
      </p:sp>
      <p:pic>
        <p:nvPicPr>
          <p:cNvPr id="7177" name="Picture 10" descr="https://sp.yimg.com/ib/th?id=H.4794791073940412&amp;pid=15.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4662" y="2826544"/>
            <a:ext cx="1135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Object 11"/>
          <p:cNvGraphicFramePr>
            <a:graphicFrameLocks noChangeAspect="1"/>
          </p:cNvGraphicFramePr>
          <p:nvPr>
            <p:extLst>
              <p:ext uri="{D42A27DB-BD31-4B8C-83A1-F6EECF244321}">
                <p14:modId xmlns:p14="http://schemas.microsoft.com/office/powerpoint/2010/main" val="116066428"/>
              </p:ext>
            </p:extLst>
          </p:nvPr>
        </p:nvGraphicFramePr>
        <p:xfrm>
          <a:off x="5756328" y="838200"/>
          <a:ext cx="796872" cy="863278"/>
        </p:xfrm>
        <a:graphic>
          <a:graphicData uri="http://schemas.openxmlformats.org/presentationml/2006/ole">
            <mc:AlternateContent xmlns:mc="http://schemas.openxmlformats.org/markup-compatibility/2006">
              <mc:Choice xmlns:v="urn:schemas-microsoft-com:vml" Requires="v">
                <p:oleObj spid="_x0000_s7313" name="Clip" r:id="rId6" imgW="4762500" imgH="3505200" progId="MS_ClipArt_Gallery.2">
                  <p:embed/>
                </p:oleObj>
              </mc:Choice>
              <mc:Fallback>
                <p:oleObj name="Clip" r:id="rId6" imgW="4762500" imgH="3505200" progId="MS_ClipArt_Gallery.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56328" y="838200"/>
                        <a:ext cx="796872" cy="863278"/>
                      </a:xfrm>
                      <a:prstGeom prst="rect">
                        <a:avLst/>
                      </a:prstGeom>
                      <a:noFill/>
                      <a:ln>
                        <a:noFill/>
                      </a:ln>
                      <a:effectLst/>
                      <a:extLst/>
                    </p:spPr>
                  </p:pic>
                </p:oleObj>
              </mc:Fallback>
            </mc:AlternateContent>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514350" y="533400"/>
            <a:ext cx="5657850" cy="1143000"/>
          </a:xfrm>
          <a:noFill/>
        </p:spPr>
        <p:txBody>
          <a:bodyPr/>
          <a:lstStyle/>
          <a:p>
            <a:r>
              <a:rPr lang="en-US" sz="2400" b="1" i="1" smtClean="0">
                <a:latin typeface="Bookman Old Style" panose="02050604050505020204" pitchFamily="18" charset="0"/>
              </a:rPr>
              <a:t>County Of Lehigh</a:t>
            </a:r>
            <a:br>
              <a:rPr lang="en-US" sz="2400" b="1" i="1" smtClean="0">
                <a:latin typeface="Bookman Old Style" panose="02050604050505020204" pitchFamily="18" charset="0"/>
              </a:rPr>
            </a:br>
            <a:r>
              <a:rPr lang="en-US" sz="2400" b="1" i="1" smtClean="0">
                <a:latin typeface="Bookman Old Style" panose="02050604050505020204" pitchFamily="18" charset="0"/>
              </a:rPr>
              <a:t>Office Of The Controller</a:t>
            </a:r>
            <a:br>
              <a:rPr lang="en-US" sz="2400" b="1" i="1" smtClean="0">
                <a:latin typeface="Bookman Old Style" panose="02050604050505020204" pitchFamily="18" charset="0"/>
              </a:rPr>
            </a:br>
            <a:r>
              <a:rPr lang="en-US" sz="1600" b="1" i="1" smtClean="0">
                <a:latin typeface="Bookman Old Style" panose="02050604050505020204" pitchFamily="18" charset="0"/>
              </a:rPr>
              <a:t>Other Duties and Responsibilities</a:t>
            </a:r>
            <a:endParaRPr lang="en-US" sz="2400" i="1" smtClean="0">
              <a:latin typeface="Times New Roman" panose="02020603050405020304" pitchFamily="18" charset="0"/>
            </a:endParaRPr>
          </a:p>
        </p:txBody>
      </p:sp>
      <p:sp>
        <p:nvSpPr>
          <p:cNvPr id="11" name="Footer Placeholder 2"/>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256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EFDAB679-CE5B-4B6B-AB9F-6958AC97B594}" type="slidenum">
              <a:rPr kumimoji="0" lang="en-US" sz="1400">
                <a:solidFill>
                  <a:schemeClr val="tx2"/>
                </a:solidFill>
              </a:rPr>
              <a:pPr>
                <a:spcBef>
                  <a:spcPct val="50000"/>
                </a:spcBef>
                <a:buClrTx/>
                <a:buSzTx/>
                <a:buFontTx/>
                <a:buNone/>
              </a:pPr>
              <a:t>19</a:t>
            </a:fld>
            <a:endParaRPr kumimoji="0" lang="en-US" sz="1400" dirty="0">
              <a:solidFill>
                <a:schemeClr val="tx2"/>
              </a:solidFill>
            </a:endParaRPr>
          </a:p>
        </p:txBody>
      </p:sp>
      <p:sp>
        <p:nvSpPr>
          <p:cNvPr id="25605" name="Text Box 3"/>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sp>
        <p:nvSpPr>
          <p:cNvPr id="25606" name="Text Box 4"/>
          <p:cNvSpPr txBox="1">
            <a:spLocks noChangeArrowheads="1"/>
          </p:cNvSpPr>
          <p:nvPr/>
        </p:nvSpPr>
        <p:spPr bwMode="auto">
          <a:xfrm>
            <a:off x="685800" y="2362200"/>
            <a:ext cx="5638800"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0"/>
              </a:spcBef>
              <a:buClrTx/>
              <a:buSzTx/>
              <a:buFontTx/>
              <a:buNone/>
            </a:pPr>
            <a:r>
              <a:rPr kumimoji="0" lang="en-US" sz="1400" dirty="0">
                <a:latin typeface="Times New Roman" panose="02020603050405020304" pitchFamily="18" charset="0"/>
              </a:rPr>
              <a:t>.</a:t>
            </a:r>
          </a:p>
          <a:p>
            <a:pPr>
              <a:spcBef>
                <a:spcPct val="0"/>
              </a:spcBef>
              <a:buClrTx/>
              <a:buSzTx/>
              <a:buFontTx/>
              <a:buNone/>
            </a:pPr>
            <a:endParaRPr kumimoji="0" lang="en-US" sz="1400" b="1" dirty="0">
              <a:latin typeface="Times New Roman" panose="02020603050405020304" pitchFamily="18" charset="0"/>
            </a:endParaRPr>
          </a:p>
          <a:p>
            <a:pPr>
              <a:spcBef>
                <a:spcPct val="0"/>
              </a:spcBef>
              <a:buClrTx/>
              <a:buSzTx/>
              <a:buFontTx/>
              <a:buNone/>
            </a:pPr>
            <a:r>
              <a:rPr kumimoji="0" lang="en-US" sz="1400" b="1" dirty="0">
                <a:solidFill>
                  <a:srgbClr val="000000"/>
                </a:solidFill>
                <a:latin typeface="Courier New" panose="02070309020205020404" pitchFamily="49" charset="0"/>
              </a:rPr>
              <a:t>SURPRISE CASH COUNTS</a:t>
            </a:r>
            <a:r>
              <a:rPr kumimoji="0" lang="en-US" sz="1200" i="1" dirty="0">
                <a:solidFill>
                  <a:srgbClr val="000000"/>
                </a:solidFill>
                <a:latin typeface="Times New Roman" panose="02020603050405020304" pitchFamily="18" charset="0"/>
              </a:rPr>
              <a:t> </a:t>
            </a:r>
            <a:endParaRPr kumimoji="0" lang="en-US" sz="1200" dirty="0">
              <a:solidFill>
                <a:srgbClr val="000000"/>
              </a:solidFill>
              <a:latin typeface="Times New Roman" panose="02020603050405020304" pitchFamily="18" charset="0"/>
            </a:endParaRPr>
          </a:p>
          <a:p>
            <a:pPr>
              <a:spcBef>
                <a:spcPct val="0"/>
              </a:spcBef>
              <a:buClrTx/>
              <a:buSzTx/>
              <a:buFontTx/>
              <a:buNone/>
            </a:pPr>
            <a:r>
              <a:rPr kumimoji="0" lang="en-US" sz="1200" dirty="0">
                <a:solidFill>
                  <a:srgbClr val="000000"/>
                </a:solidFill>
                <a:latin typeface="Times New Roman" panose="02020603050405020304" pitchFamily="18" charset="0"/>
              </a:rPr>
              <a:t>The office of the controller also performs random, unannounced cash counts of offices that maintain a change fund or petty cash fund. Every office that handles cash is subject to surprise cash counts</a:t>
            </a:r>
            <a:r>
              <a:rPr kumimoji="0" lang="en-US" sz="1200" dirty="0" smtClean="0">
                <a:solidFill>
                  <a:srgbClr val="000000"/>
                </a:solidFill>
                <a:latin typeface="Times New Roman" panose="02020603050405020304" pitchFamily="18" charset="0"/>
              </a:rPr>
              <a:t>. Please refer to report #17-04 for a summary of 2016 cash counts.</a:t>
            </a:r>
            <a:endParaRPr kumimoji="0" lang="en-US" sz="1200" dirty="0">
              <a:solidFill>
                <a:srgbClr val="000000"/>
              </a:solidFill>
              <a:latin typeface="Times New Roman" panose="02020603050405020304" pitchFamily="18" charset="0"/>
            </a:endParaRPr>
          </a:p>
          <a:p>
            <a:pPr>
              <a:spcBef>
                <a:spcPct val="0"/>
              </a:spcBef>
              <a:buClrTx/>
              <a:buSzTx/>
              <a:buFontTx/>
              <a:buNone/>
            </a:pPr>
            <a:endParaRPr kumimoji="0" lang="en-US" sz="1200" b="1" i="1" dirty="0">
              <a:solidFill>
                <a:srgbClr val="000000"/>
              </a:solidFill>
              <a:latin typeface="Times New Roman" panose="02020603050405020304" pitchFamily="18" charset="0"/>
            </a:endParaRPr>
          </a:p>
          <a:p>
            <a:pPr>
              <a:spcBef>
                <a:spcPct val="0"/>
              </a:spcBef>
              <a:buClrTx/>
              <a:buSzTx/>
              <a:buFontTx/>
              <a:buNone/>
            </a:pPr>
            <a:endParaRPr kumimoji="0" lang="en-US" sz="1200" b="1" i="1" dirty="0">
              <a:solidFill>
                <a:srgbClr val="000000"/>
              </a:solidFill>
              <a:latin typeface="Times New Roman" panose="02020603050405020304" pitchFamily="18" charset="0"/>
            </a:endParaRPr>
          </a:p>
          <a:p>
            <a:pPr>
              <a:spcBef>
                <a:spcPct val="0"/>
              </a:spcBef>
              <a:buClrTx/>
              <a:buSzTx/>
              <a:buFontTx/>
              <a:buNone/>
            </a:pPr>
            <a:r>
              <a:rPr kumimoji="0" lang="en-US" sz="1400" b="1" dirty="0">
                <a:solidFill>
                  <a:srgbClr val="000000"/>
                </a:solidFill>
                <a:latin typeface="Courier New" panose="02070309020205020404" pitchFamily="49" charset="0"/>
              </a:rPr>
              <a:t>BID CONTROL</a:t>
            </a:r>
            <a:endParaRPr kumimoji="0" lang="en-US" sz="1400" b="1" i="1" dirty="0">
              <a:solidFill>
                <a:srgbClr val="000000"/>
              </a:solidFill>
              <a:latin typeface="Times New Roman" panose="02020603050405020304" pitchFamily="18" charset="0"/>
            </a:endParaRPr>
          </a:p>
          <a:p>
            <a:pPr>
              <a:spcBef>
                <a:spcPct val="0"/>
              </a:spcBef>
              <a:buClrTx/>
              <a:buSzTx/>
              <a:buFontTx/>
              <a:buNone/>
            </a:pPr>
            <a:r>
              <a:rPr kumimoji="0" lang="en-US" sz="1200" dirty="0">
                <a:solidFill>
                  <a:srgbClr val="000000"/>
                </a:solidFill>
                <a:latin typeface="Times New Roman" panose="02020603050405020304" pitchFamily="18" charset="0"/>
              </a:rPr>
              <a:t>Receive and secure advertised bids and requests for proposals issued by the office of procurement.  Open bids and monitor bid tabulation</a:t>
            </a:r>
            <a:r>
              <a:rPr kumimoji="0" lang="en-US" sz="1200" i="1" dirty="0">
                <a:solidFill>
                  <a:srgbClr val="000000"/>
                </a:solidFill>
                <a:latin typeface="Times New Roman" panose="02020603050405020304" pitchFamily="18" charset="0"/>
              </a:rPr>
              <a:t>.</a:t>
            </a:r>
            <a:endParaRPr kumimoji="0" lang="en-US" sz="1200" b="1" i="1" dirty="0">
              <a:solidFill>
                <a:srgbClr val="000000"/>
              </a:solidFill>
              <a:latin typeface="Times New Roman" panose="02020603050405020304" pitchFamily="18" charset="0"/>
            </a:endParaRPr>
          </a:p>
          <a:p>
            <a:pPr>
              <a:spcBef>
                <a:spcPct val="0"/>
              </a:spcBef>
              <a:buClrTx/>
              <a:buSzTx/>
              <a:buFontTx/>
              <a:buNone/>
            </a:pPr>
            <a:endParaRPr kumimoji="0" lang="en-US" sz="1200" b="1" i="1" dirty="0">
              <a:solidFill>
                <a:srgbClr val="000000"/>
              </a:solidFill>
              <a:latin typeface="Times New Roman" panose="02020603050405020304" pitchFamily="18" charset="0"/>
            </a:endParaRPr>
          </a:p>
          <a:p>
            <a:pPr>
              <a:spcBef>
                <a:spcPct val="0"/>
              </a:spcBef>
              <a:buClrTx/>
              <a:buSzTx/>
              <a:buFontTx/>
              <a:buNone/>
            </a:pPr>
            <a:endParaRPr kumimoji="0" lang="en-US" sz="1200" b="1" i="1" dirty="0">
              <a:solidFill>
                <a:srgbClr val="000000"/>
              </a:solidFill>
              <a:latin typeface="Times New Roman" panose="02020603050405020304" pitchFamily="18" charset="0"/>
            </a:endParaRPr>
          </a:p>
          <a:p>
            <a:pPr>
              <a:spcBef>
                <a:spcPct val="0"/>
              </a:spcBef>
              <a:buClrTx/>
              <a:buSzTx/>
              <a:buFontTx/>
              <a:buNone/>
            </a:pPr>
            <a:r>
              <a:rPr kumimoji="0" lang="en-US" sz="1400" b="1" dirty="0">
                <a:solidFill>
                  <a:srgbClr val="000000"/>
                </a:solidFill>
                <a:latin typeface="Courier New" panose="02070309020205020404" pitchFamily="49" charset="0"/>
              </a:rPr>
              <a:t>LEHIGH COUNTY PENSION BOARD</a:t>
            </a:r>
          </a:p>
          <a:p>
            <a:pPr>
              <a:spcBef>
                <a:spcPct val="0"/>
              </a:spcBef>
              <a:buClrTx/>
              <a:buSzTx/>
              <a:buFontTx/>
              <a:buNone/>
            </a:pPr>
            <a:r>
              <a:rPr kumimoji="0" lang="en-US" sz="1200" dirty="0">
                <a:solidFill>
                  <a:srgbClr val="000000"/>
                </a:solidFill>
                <a:latin typeface="Times New Roman" panose="02020603050405020304" pitchFamily="18" charset="0"/>
              </a:rPr>
              <a:t>The Controller, Glenn Eckhart, serves as Secretary of the Lehigh County Pension Board.</a:t>
            </a:r>
            <a:r>
              <a:rPr kumimoji="0" lang="en-US" sz="1200" b="1" dirty="0">
                <a:solidFill>
                  <a:srgbClr val="000000"/>
                </a:solidFill>
                <a:latin typeface="Courier New" panose="02070309020205020404" pitchFamily="49" charset="0"/>
              </a:rPr>
              <a:t> </a:t>
            </a:r>
          </a:p>
          <a:p>
            <a:pPr>
              <a:spcBef>
                <a:spcPct val="0"/>
              </a:spcBef>
              <a:buClrTx/>
              <a:buSzTx/>
              <a:buFontTx/>
              <a:buNone/>
            </a:pPr>
            <a:endParaRPr kumimoji="0" lang="en-US" sz="1400" b="1" dirty="0" smtClean="0">
              <a:solidFill>
                <a:srgbClr val="000000"/>
              </a:solidFill>
              <a:latin typeface="Courier New" panose="02070309020205020404" pitchFamily="49" charset="0"/>
            </a:endParaRPr>
          </a:p>
          <a:p>
            <a:pPr>
              <a:spcBef>
                <a:spcPct val="0"/>
              </a:spcBef>
              <a:buClrTx/>
              <a:buSzTx/>
              <a:buFontTx/>
              <a:buNone/>
            </a:pPr>
            <a:endParaRPr kumimoji="0" lang="en-US" sz="1400" b="1" dirty="0">
              <a:solidFill>
                <a:srgbClr val="000000"/>
              </a:solidFill>
              <a:latin typeface="Courier New" panose="02070309020205020404" pitchFamily="49" charset="0"/>
            </a:endParaRPr>
          </a:p>
          <a:p>
            <a:pPr>
              <a:spcBef>
                <a:spcPct val="0"/>
              </a:spcBef>
              <a:buClrTx/>
              <a:buSzTx/>
              <a:buFontTx/>
              <a:buNone/>
            </a:pPr>
            <a:r>
              <a:rPr kumimoji="0" lang="en-US" sz="1400" b="1" dirty="0">
                <a:solidFill>
                  <a:srgbClr val="000000"/>
                </a:solidFill>
                <a:latin typeface="Courier New" panose="02070309020205020404" pitchFamily="49" charset="0"/>
              </a:rPr>
              <a:t>ETHICS HOTLINE - </a:t>
            </a:r>
            <a:r>
              <a:rPr kumimoji="0" lang="en-US" sz="1400" i="1" dirty="0">
                <a:solidFill>
                  <a:srgbClr val="000000"/>
                </a:solidFill>
                <a:latin typeface="Times New Roman" panose="02020603050405020304" pitchFamily="18" charset="0"/>
              </a:rPr>
              <a:t>(610) 782-3999</a:t>
            </a:r>
            <a:endParaRPr kumimoji="0" lang="en-US" sz="1200" b="1" dirty="0">
              <a:solidFill>
                <a:srgbClr val="000000"/>
              </a:solidFill>
              <a:latin typeface="Arial" panose="020B0604020202020204" pitchFamily="34" charset="0"/>
            </a:endParaRPr>
          </a:p>
          <a:p>
            <a:pPr>
              <a:spcBef>
                <a:spcPct val="0"/>
              </a:spcBef>
              <a:buClrTx/>
              <a:buSzTx/>
              <a:buFontTx/>
              <a:buNone/>
            </a:pPr>
            <a:r>
              <a:rPr kumimoji="0" lang="en-US" sz="1200" b="1" dirty="0">
                <a:solidFill>
                  <a:srgbClr val="000000"/>
                </a:solidFill>
                <a:latin typeface="Arial" panose="020B0604020202020204" pitchFamily="34" charset="0"/>
              </a:rPr>
              <a:t>	</a:t>
            </a:r>
            <a:r>
              <a:rPr kumimoji="0" lang="en-US" sz="1200" b="1" u="sng" dirty="0">
                <a:solidFill>
                  <a:srgbClr val="000000"/>
                </a:solidFill>
                <a:latin typeface="Arial" panose="020B0604020202020204" pitchFamily="34" charset="0"/>
              </a:rPr>
              <a:t>Confidential</a:t>
            </a:r>
            <a:r>
              <a:rPr kumimoji="0" lang="en-US" sz="1200" b="1" dirty="0">
                <a:solidFill>
                  <a:srgbClr val="000000"/>
                </a:solidFill>
                <a:latin typeface="Arial" panose="020B0604020202020204" pitchFamily="34" charset="0"/>
              </a:rPr>
              <a:t>    </a:t>
            </a:r>
            <a:r>
              <a:rPr kumimoji="0" lang="en-US" sz="1200" b="1" u="sng" dirty="0">
                <a:solidFill>
                  <a:srgbClr val="000000"/>
                </a:solidFill>
                <a:latin typeface="Arial" panose="020B0604020202020204" pitchFamily="34" charset="0"/>
              </a:rPr>
              <a:t>Independent</a:t>
            </a:r>
            <a:r>
              <a:rPr kumimoji="0" lang="en-US" sz="1200" b="1" dirty="0">
                <a:solidFill>
                  <a:srgbClr val="000000"/>
                </a:solidFill>
                <a:latin typeface="Arial" panose="020B0604020202020204" pitchFamily="34" charset="0"/>
              </a:rPr>
              <a:t>    </a:t>
            </a:r>
            <a:r>
              <a:rPr kumimoji="0" lang="en-US" sz="1200" b="1" u="sng" dirty="0">
                <a:solidFill>
                  <a:srgbClr val="000000"/>
                </a:solidFill>
                <a:latin typeface="Arial" panose="020B0604020202020204" pitchFamily="34" charset="0"/>
              </a:rPr>
              <a:t>Integrity in </a:t>
            </a:r>
            <a:r>
              <a:rPr kumimoji="0" lang="en-US" sz="1200" b="1" u="sng" dirty="0" smtClean="0">
                <a:solidFill>
                  <a:srgbClr val="000000"/>
                </a:solidFill>
                <a:latin typeface="Arial" panose="020B0604020202020204" pitchFamily="34" charset="0"/>
              </a:rPr>
              <a:t>Government</a:t>
            </a:r>
            <a:endParaRPr kumimoji="0" lang="en-US" sz="1400" b="1" dirty="0">
              <a:solidFill>
                <a:srgbClr val="000000"/>
              </a:solidFill>
              <a:latin typeface="Times New Roman" panose="02020603050405020304" pitchFamily="18" charset="0"/>
            </a:endParaRPr>
          </a:p>
          <a:p>
            <a:pPr>
              <a:spcBef>
                <a:spcPct val="0"/>
              </a:spcBef>
              <a:buClrTx/>
              <a:buSzTx/>
              <a:buFontTx/>
              <a:buNone/>
            </a:pPr>
            <a:endParaRPr kumimoji="0" lang="en-US" sz="1400" b="1" dirty="0">
              <a:solidFill>
                <a:srgbClr val="000000"/>
              </a:solidFill>
              <a:latin typeface="Times New Roman" panose="02020603050405020304" pitchFamily="18" charset="0"/>
            </a:endParaRPr>
          </a:p>
          <a:p>
            <a:pPr>
              <a:spcBef>
                <a:spcPct val="0"/>
              </a:spcBef>
              <a:buClrTx/>
              <a:buSzTx/>
              <a:buFontTx/>
              <a:buNone/>
            </a:pPr>
            <a:r>
              <a:rPr kumimoji="0" lang="en-US" sz="1400" b="1" dirty="0">
                <a:solidFill>
                  <a:srgbClr val="000000"/>
                </a:solidFill>
                <a:latin typeface="Times New Roman" panose="02020603050405020304" pitchFamily="18" charset="0"/>
              </a:rPr>
              <a:t>			Glenn Eckhart, Controller</a:t>
            </a:r>
            <a:endParaRPr kumimoji="0" lang="en-US" sz="1400" dirty="0">
              <a:solidFill>
                <a:srgbClr val="000000"/>
              </a:solidFill>
              <a:latin typeface="Times New Roman" panose="02020603050405020304" pitchFamily="18" charset="0"/>
            </a:endParaRPr>
          </a:p>
          <a:p>
            <a:pPr>
              <a:spcBef>
                <a:spcPct val="0"/>
              </a:spcBef>
              <a:buClrTx/>
              <a:buSzTx/>
              <a:buFontTx/>
              <a:buNone/>
            </a:pPr>
            <a:r>
              <a:rPr kumimoji="0" lang="en-US" sz="1400" dirty="0">
                <a:solidFill>
                  <a:srgbClr val="000000"/>
                </a:solidFill>
                <a:latin typeface="Times New Roman" panose="02020603050405020304" pitchFamily="18" charset="0"/>
              </a:rPr>
              <a:t>			</a:t>
            </a:r>
          </a:p>
          <a:p>
            <a:pPr algn="r">
              <a:spcBef>
                <a:spcPct val="0"/>
              </a:spcBef>
              <a:buClrTx/>
              <a:buSzTx/>
              <a:buFontTx/>
              <a:buNone/>
            </a:pPr>
            <a:endParaRPr kumimoji="0" lang="en-US" sz="1400" dirty="0">
              <a:latin typeface="Times New Roman" panose="02020603050405020304" pitchFamily="18" charset="0"/>
            </a:endParaRPr>
          </a:p>
          <a:p>
            <a:pPr algn="ctr">
              <a:spcBef>
                <a:spcPct val="0"/>
              </a:spcBef>
              <a:buClrTx/>
              <a:buSzTx/>
              <a:buFontTx/>
              <a:buNone/>
            </a:pPr>
            <a:endParaRPr kumimoji="0" lang="en-US" sz="1400" b="1" i="1" dirty="0">
              <a:latin typeface="Times New Roman" panose="02020603050405020304" pitchFamily="18" charset="0"/>
            </a:endParaRPr>
          </a:p>
          <a:p>
            <a:pPr algn="ctr">
              <a:spcBef>
                <a:spcPct val="0"/>
              </a:spcBef>
              <a:buClrTx/>
              <a:buSzTx/>
              <a:buFontTx/>
              <a:buNone/>
            </a:pPr>
            <a:endParaRPr kumimoji="0" lang="en-US" sz="1400" b="1" i="1" dirty="0">
              <a:latin typeface="Times New Roman" panose="02020603050405020304" pitchFamily="18" charset="0"/>
            </a:endParaRPr>
          </a:p>
        </p:txBody>
      </p:sp>
      <p:sp>
        <p:nvSpPr>
          <p:cNvPr id="25607" name="Line 13"/>
          <p:cNvSpPr>
            <a:spLocks noChangeShapeType="1"/>
          </p:cNvSpPr>
          <p:nvPr/>
        </p:nvSpPr>
        <p:spPr bwMode="auto">
          <a:xfrm>
            <a:off x="762000" y="3810000"/>
            <a:ext cx="5191125"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8" name="Line 14"/>
          <p:cNvSpPr>
            <a:spLocks noChangeShapeType="1"/>
          </p:cNvSpPr>
          <p:nvPr/>
        </p:nvSpPr>
        <p:spPr bwMode="auto">
          <a:xfrm>
            <a:off x="685800" y="4733925"/>
            <a:ext cx="5191125"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9" name="Line 15"/>
          <p:cNvSpPr>
            <a:spLocks noChangeShapeType="1"/>
          </p:cNvSpPr>
          <p:nvPr/>
        </p:nvSpPr>
        <p:spPr bwMode="auto">
          <a:xfrm>
            <a:off x="747712" y="5525102"/>
            <a:ext cx="5191125"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4169" y="6920357"/>
            <a:ext cx="1541462" cy="1023627"/>
          </a:xfrm>
          <a:prstGeom prst="rect">
            <a:avLst/>
          </a:prstGeom>
        </p:spPr>
      </p:pic>
      <p:sp>
        <p:nvSpPr>
          <p:cNvPr id="16" name="TextBox 15"/>
          <p:cNvSpPr txBox="1"/>
          <p:nvPr/>
        </p:nvSpPr>
        <p:spPr>
          <a:xfrm>
            <a:off x="3505200" y="8159998"/>
            <a:ext cx="2724873" cy="461665"/>
          </a:xfrm>
          <a:prstGeom prst="rect">
            <a:avLst/>
          </a:prstGeom>
          <a:noFill/>
        </p:spPr>
        <p:txBody>
          <a:bodyPr wrap="square" rtlCol="0">
            <a:spAutoFit/>
          </a:bodyPr>
          <a:lstStyle/>
          <a:p>
            <a:pPr algn="r"/>
            <a:r>
              <a:rPr lang="en-US" b="1" dirty="0">
                <a:solidFill>
                  <a:srgbClr val="000000"/>
                </a:solidFill>
                <a:latin typeface="Times New Roman" panose="02020603050405020304" pitchFamily="18" charset="0"/>
              </a:rPr>
              <a:t>Report Prepared by John A. Falk, Deputy Controller</a:t>
            </a:r>
            <a:endParaRPr lang="en-US" dirty="0">
              <a:solidFill>
                <a:srgbClr val="000000"/>
              </a:solidFill>
              <a:latin typeface="Times New Roman" panose="02020603050405020304"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1809" y="733001"/>
            <a:ext cx="856527" cy="1332375"/>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47775" y="6584394"/>
            <a:ext cx="2257425" cy="1533525"/>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1"/>
          <p:cNvSpPr>
            <a:spLocks noGrp="1"/>
          </p:cNvSpPr>
          <p:nvPr>
            <p:ph type="ftr" sz="quarter" idx="10"/>
          </p:nvPr>
        </p:nvSpPr>
        <p:spPr/>
        <p:txBody>
          <a:bodyPr/>
          <a:lstStyle/>
          <a:p>
            <a:pPr>
              <a:defRPr/>
            </a:pPr>
            <a:r>
              <a:rPr lang="en-US"/>
              <a:t>Controller’s Office - Lehigh County Government Center Room 465</a:t>
            </a:r>
          </a:p>
          <a:p>
            <a:pPr>
              <a:defRPr/>
            </a:pPr>
            <a:r>
              <a:rPr lang="en-US"/>
              <a:t>17 S. Seventh St. Allentown, PA 18101-2400</a:t>
            </a:r>
          </a:p>
        </p:txBody>
      </p:sp>
      <p:sp>
        <p:nvSpPr>
          <p:cNvPr id="2662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D19F14D1-222A-4AFF-91D7-6DF5E483051A}" type="slidenum">
              <a:rPr kumimoji="0" lang="en-US" sz="1400">
                <a:solidFill>
                  <a:schemeClr val="tx2"/>
                </a:solidFill>
              </a:rPr>
              <a:pPr>
                <a:spcBef>
                  <a:spcPct val="50000"/>
                </a:spcBef>
                <a:buClrTx/>
                <a:buSzTx/>
                <a:buFontTx/>
                <a:buNone/>
              </a:pPr>
              <a:t>20</a:t>
            </a:fld>
            <a:endParaRPr kumimoji="0" lang="en-US" sz="1400">
              <a:solidFill>
                <a:schemeClr val="tx2"/>
              </a:solidFill>
            </a:endParaRPr>
          </a:p>
        </p:txBody>
      </p:sp>
      <p:sp>
        <p:nvSpPr>
          <p:cNvPr id="26628" name="Rectangle 2"/>
          <p:cNvSpPr>
            <a:spLocks noGrp="1" noChangeArrowheads="1"/>
          </p:cNvSpPr>
          <p:nvPr>
            <p:ph type="title" idx="4294967295"/>
          </p:nvPr>
        </p:nvSpPr>
        <p:spPr>
          <a:xfrm>
            <a:off x="1028700" y="381000"/>
            <a:ext cx="5829300" cy="1524000"/>
          </a:xfrm>
        </p:spPr>
        <p:txBody>
          <a:bodyPr anchor="b"/>
          <a:lstStyle/>
          <a:p>
            <a:pPr eaLnBrk="1" hangingPunct="1"/>
            <a:r>
              <a:rPr lang="en-US" sz="2400" b="1" i="1" smtClean="0">
                <a:latin typeface="Bookman Old Style" panose="02050604050505020204" pitchFamily="18" charset="0"/>
              </a:rPr>
              <a:t>County of Lehigh</a:t>
            </a:r>
            <a:br>
              <a:rPr lang="en-US" sz="2400" b="1" i="1" smtClean="0">
                <a:latin typeface="Bookman Old Style" panose="02050604050505020204" pitchFamily="18" charset="0"/>
              </a:rPr>
            </a:br>
            <a:r>
              <a:rPr lang="en-US" sz="2400" b="1" i="1" smtClean="0">
                <a:latin typeface="Bookman Old Style" panose="02050604050505020204" pitchFamily="18" charset="0"/>
              </a:rPr>
              <a:t>Office of the Controller</a:t>
            </a:r>
            <a:r>
              <a:rPr lang="en-US" sz="3200" smtClean="0"/>
              <a:t/>
            </a:r>
            <a:br>
              <a:rPr lang="en-US" sz="3200" smtClean="0"/>
            </a:br>
            <a:r>
              <a:rPr lang="en-US" sz="1200" smtClean="0"/>
              <a:t>General Office 610-782-3082</a:t>
            </a:r>
            <a:r>
              <a:rPr lang="en-US" sz="3200" smtClean="0"/>
              <a:t/>
            </a:r>
            <a:br>
              <a:rPr lang="en-US" sz="3200" smtClean="0"/>
            </a:br>
            <a:r>
              <a:rPr lang="en-US" sz="2000" smtClean="0"/>
              <a:t>Contact Information</a:t>
            </a:r>
          </a:p>
        </p:txBody>
      </p:sp>
      <p:graphicFrame>
        <p:nvGraphicFramePr>
          <p:cNvPr id="182352" name="Group 80"/>
          <p:cNvGraphicFramePr>
            <a:graphicFrameLocks noGrp="1"/>
          </p:cNvGraphicFramePr>
          <p:nvPr>
            <p:extLst>
              <p:ext uri="{D42A27DB-BD31-4B8C-83A1-F6EECF244321}">
                <p14:modId xmlns:p14="http://schemas.microsoft.com/office/powerpoint/2010/main" val="3118765417"/>
              </p:ext>
            </p:extLst>
          </p:nvPr>
        </p:nvGraphicFramePr>
        <p:xfrm>
          <a:off x="352927" y="4285126"/>
          <a:ext cx="6441412" cy="4113691"/>
        </p:xfrm>
        <a:graphic>
          <a:graphicData uri="http://schemas.openxmlformats.org/drawingml/2006/table">
            <a:tbl>
              <a:tblPr/>
              <a:tblGrid>
                <a:gridCol w="1656443"/>
                <a:gridCol w="1054100"/>
                <a:gridCol w="837633"/>
                <a:gridCol w="2893236"/>
              </a:tblGrid>
              <a:tr h="501957">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400" b="1" i="0" u="none" strike="noStrike" cap="none" normalizeH="0" baseline="0" dirty="0" smtClean="0">
                          <a:ln>
                            <a:noFill/>
                          </a:ln>
                          <a:solidFill>
                            <a:srgbClr val="0D0D0D"/>
                          </a:solidFill>
                          <a:effectLst/>
                          <a:latin typeface="Arial Black" pitchFamily="34" charset="0"/>
                        </a:rPr>
                        <a:t>Name</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400" b="1" i="0" u="none" strike="noStrike" cap="none" normalizeH="0" baseline="0" dirty="0" smtClean="0">
                          <a:ln>
                            <a:noFill/>
                          </a:ln>
                          <a:solidFill>
                            <a:srgbClr val="0D0D0D"/>
                          </a:solidFill>
                          <a:effectLst/>
                          <a:latin typeface="Arial Black" pitchFamily="34" charset="0"/>
                        </a:rPr>
                        <a:t>Title</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400" b="1" i="0" u="none" strike="noStrike" cap="none" normalizeH="0" baseline="0" smtClean="0">
                          <a:ln>
                            <a:noFill/>
                          </a:ln>
                          <a:solidFill>
                            <a:srgbClr val="0D0D0D"/>
                          </a:solidFill>
                          <a:effectLst/>
                          <a:latin typeface="Arial Black" pitchFamily="34" charset="0"/>
                        </a:rPr>
                        <a:t>Phone</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400" b="1" i="0" u="none" strike="noStrike" cap="none" normalizeH="0" baseline="0" smtClean="0">
                          <a:ln>
                            <a:noFill/>
                          </a:ln>
                          <a:solidFill>
                            <a:srgbClr val="0D0D0D"/>
                          </a:solidFill>
                          <a:effectLst/>
                          <a:latin typeface="Arial Black" pitchFamily="34" charset="0"/>
                        </a:rPr>
                        <a:t>E-mail</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11338">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smtClean="0">
                          <a:ln>
                            <a:noFill/>
                          </a:ln>
                          <a:solidFill>
                            <a:srgbClr val="000000"/>
                          </a:solidFill>
                          <a:effectLst/>
                          <a:latin typeface="Arial Black" pitchFamily="34" charset="0"/>
                        </a:rPr>
                        <a:t>Glenn Eckhart</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smtClean="0">
                          <a:ln>
                            <a:noFill/>
                          </a:ln>
                          <a:solidFill>
                            <a:srgbClr val="000000"/>
                          </a:solidFill>
                          <a:effectLst/>
                          <a:latin typeface="Arial Black" pitchFamily="34" charset="0"/>
                        </a:rPr>
                        <a:t>Controller</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smtClean="0">
                          <a:ln>
                            <a:noFill/>
                          </a:ln>
                          <a:solidFill>
                            <a:srgbClr val="000000"/>
                          </a:solidFill>
                          <a:effectLst/>
                          <a:latin typeface="Arial Black" pitchFamily="34" charset="0"/>
                        </a:rPr>
                        <a:t>610-782-3178</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glenneckhart@lehighcounty.org</a:t>
                      </a:r>
                    </a:p>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endParaRPr kumimoji="1" lang="en-US" sz="1000" b="0" i="0" u="none" strike="noStrike" cap="none" normalizeH="0" baseline="0" dirty="0" smtClean="0">
                        <a:ln>
                          <a:noFill/>
                        </a:ln>
                        <a:solidFill>
                          <a:srgbClr val="FF3300"/>
                        </a:solidFill>
                        <a:effectLst/>
                        <a:latin typeface="Arial Black" pitchFamily="34"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r>
              <a:tr h="497265">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smtClean="0">
                          <a:ln>
                            <a:noFill/>
                          </a:ln>
                          <a:solidFill>
                            <a:srgbClr val="000000"/>
                          </a:solidFill>
                          <a:effectLst/>
                          <a:latin typeface="Arial Black" pitchFamily="34" charset="0"/>
                        </a:rPr>
                        <a:t>John Falk</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Deputy Controller</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smtClean="0">
                          <a:ln>
                            <a:noFill/>
                          </a:ln>
                          <a:solidFill>
                            <a:srgbClr val="000000"/>
                          </a:solidFill>
                          <a:effectLst/>
                          <a:latin typeface="Arial Black" pitchFamily="34" charset="0"/>
                        </a:rPr>
                        <a:t>610-782-3083</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johnfalk@lehighcounty.org</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r>
              <a:tr h="540464">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smtClean="0">
                          <a:ln>
                            <a:noFill/>
                          </a:ln>
                          <a:solidFill>
                            <a:srgbClr val="000000"/>
                          </a:solidFill>
                          <a:effectLst/>
                          <a:latin typeface="Arial Black" pitchFamily="34" charset="0"/>
                        </a:rPr>
                        <a:t>Cindy Achey</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Assistant Operations Manager</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smtClean="0">
                          <a:ln>
                            <a:noFill/>
                          </a:ln>
                          <a:solidFill>
                            <a:srgbClr val="000000"/>
                          </a:solidFill>
                          <a:effectLst/>
                          <a:latin typeface="Arial Black" pitchFamily="34" charset="0"/>
                        </a:rPr>
                        <a:t>610-782-3082</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cindyachey@lehighcounty.org</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r>
              <a:tr h="501957">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Thomas Schweyer</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Senior Auditor</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610-782-3912</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thomasschweyer@lehighcounty.org</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r>
              <a:tr h="540464">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defRPr/>
                      </a:pPr>
                      <a:r>
                        <a:rPr kumimoji="1" lang="en-US" sz="1000" b="0" i="0" u="none" strike="noStrike" cap="none" normalizeH="0" baseline="0" dirty="0" smtClean="0">
                          <a:ln>
                            <a:noFill/>
                          </a:ln>
                          <a:solidFill>
                            <a:srgbClr val="000000"/>
                          </a:solidFill>
                          <a:effectLst/>
                          <a:latin typeface="Arial Black" pitchFamily="34" charset="0"/>
                        </a:rPr>
                        <a:t>Bethany R. Sebesta *</a:t>
                      </a:r>
                    </a:p>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endParaRPr kumimoji="1" lang="en-US" sz="1000" b="0" i="0" u="none" strike="noStrike" cap="none" normalizeH="0" baseline="0" dirty="0" smtClean="0">
                        <a:ln>
                          <a:noFill/>
                        </a:ln>
                        <a:solidFill>
                          <a:srgbClr val="000000"/>
                        </a:solidFill>
                        <a:effectLst/>
                        <a:latin typeface="Arial Black" pitchFamily="34"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Associate Auditor</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610-782-3913</a:t>
                      </a:r>
                    </a:p>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endParaRPr kumimoji="1" lang="en-US" sz="1000" b="0" i="0" u="none" strike="noStrike" cap="none" normalizeH="0" baseline="0" dirty="0" smtClean="0">
                        <a:ln>
                          <a:noFill/>
                        </a:ln>
                        <a:solidFill>
                          <a:srgbClr val="000000"/>
                        </a:solidFill>
                        <a:effectLst/>
                        <a:latin typeface="Arial Black" pitchFamily="34"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defRPr/>
                      </a:pPr>
                      <a:r>
                        <a:rPr kumimoji="1" lang="en-US" sz="1000" b="0" i="0" u="none" strike="noStrike" cap="none" normalizeH="0" baseline="0" dirty="0" smtClean="0">
                          <a:ln>
                            <a:noFill/>
                          </a:ln>
                          <a:solidFill>
                            <a:srgbClr val="000000"/>
                          </a:solidFill>
                          <a:effectLst/>
                          <a:latin typeface="Arial Black" pitchFamily="34" charset="0"/>
                        </a:rPr>
                        <a:t>bethanysebesta@lehighcounty.org</a:t>
                      </a:r>
                    </a:p>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endParaRPr kumimoji="1" lang="en-US" sz="1000" b="0" i="0" u="none" strike="noStrike" cap="none" normalizeH="0" baseline="0" dirty="0" smtClean="0">
                        <a:ln>
                          <a:noFill/>
                        </a:ln>
                        <a:solidFill>
                          <a:srgbClr val="000000"/>
                        </a:solidFill>
                        <a:effectLst/>
                        <a:latin typeface="Arial Black" pitchFamily="34"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r>
              <a:tr h="501957">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Zachary Effting</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Senior</a:t>
                      </a:r>
                    </a:p>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Auditor</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610-782-3915</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zacharyeffting@lehighcounty.org</a:t>
                      </a:r>
                    </a:p>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endParaRPr kumimoji="1" lang="en-US" sz="1000" b="0" i="0" u="none" strike="noStrike" cap="none" normalizeH="0" baseline="0" dirty="0" smtClean="0">
                        <a:ln>
                          <a:noFill/>
                        </a:ln>
                        <a:solidFill>
                          <a:srgbClr val="000000"/>
                        </a:solidFill>
                        <a:effectLst/>
                        <a:latin typeface="Arial Black" pitchFamily="34"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r>
              <a:tr h="501957">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Daniel Aquilino </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Auditor</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610-782-</a:t>
                      </a:r>
                    </a:p>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3914 *</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Monotype Sorts" pitchFamily="2" charset="2"/>
                        <a:buNone/>
                        <a:tabLst/>
                      </a:pPr>
                      <a:r>
                        <a:rPr kumimoji="1" lang="en-US" sz="1000" b="0" i="0" u="none" strike="noStrike" cap="none" normalizeH="0" baseline="0" dirty="0" smtClean="0">
                          <a:ln>
                            <a:noFill/>
                          </a:ln>
                          <a:solidFill>
                            <a:srgbClr val="000000"/>
                          </a:solidFill>
                          <a:effectLst/>
                          <a:latin typeface="Arial Black" pitchFamily="34" charset="0"/>
                        </a:rPr>
                        <a:t>danielaquilino@lehighcounty.org</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r>
            </a:tbl>
          </a:graphicData>
        </a:graphic>
      </p:graphicFrame>
      <p:sp>
        <p:nvSpPr>
          <p:cNvPr id="26676" name="TextBox 6"/>
          <p:cNvSpPr txBox="1">
            <a:spLocks noChangeArrowheads="1"/>
          </p:cNvSpPr>
          <p:nvPr/>
        </p:nvSpPr>
        <p:spPr bwMode="auto">
          <a:xfrm>
            <a:off x="312822" y="8351192"/>
            <a:ext cx="63647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5425" indent="-225425">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marL="91440">
              <a:spcBef>
                <a:spcPct val="0"/>
              </a:spcBef>
              <a:buClrTx/>
              <a:buSzTx/>
              <a:buFontTx/>
              <a:buNone/>
            </a:pPr>
            <a:r>
              <a:rPr kumimoji="0" lang="en-US" sz="1200" i="1" dirty="0" smtClean="0">
                <a:latin typeface="Arial" panose="020B0604020202020204" pitchFamily="34" charset="0"/>
              </a:rPr>
              <a:t>*</a:t>
            </a:r>
            <a:r>
              <a:rPr kumimoji="0" lang="en-US" sz="1100" b="1" i="1" dirty="0" smtClean="0">
                <a:latin typeface="Arial" panose="020B0604020202020204" pitchFamily="34" charset="0"/>
              </a:rPr>
              <a:t> Bethany R. Sebesta joined the Controller’s Office as Associate Auditor on January 29, 2018.</a:t>
            </a:r>
            <a:endParaRPr kumimoji="0" lang="en-US" sz="1100" b="1" i="1" dirty="0">
              <a:latin typeface="Arial" panose="020B0604020202020204" pitchFamily="34" charset="0"/>
            </a:endParaRPr>
          </a:p>
        </p:txBody>
      </p:sp>
      <p:sp>
        <p:nvSpPr>
          <p:cNvPr id="26679" name="Text Box 79"/>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1139" y="2742076"/>
            <a:ext cx="2743200" cy="1543050"/>
          </a:xfrm>
          <a:prstGeom prst="rect">
            <a:avLst/>
          </a:prstGeom>
        </p:spPr>
      </p:pic>
      <p:sp>
        <p:nvSpPr>
          <p:cNvPr id="6" name="TextBox 5"/>
          <p:cNvSpPr txBox="1"/>
          <p:nvPr/>
        </p:nvSpPr>
        <p:spPr>
          <a:xfrm>
            <a:off x="520995" y="3098103"/>
            <a:ext cx="3168503" cy="461665"/>
          </a:xfrm>
          <a:prstGeom prst="rect">
            <a:avLst/>
          </a:prstGeom>
          <a:noFill/>
        </p:spPr>
        <p:txBody>
          <a:bodyPr wrap="square" rtlCol="0">
            <a:spAutoFit/>
          </a:bodyPr>
          <a:lstStyle/>
          <a:p>
            <a:r>
              <a:rPr lang="en-US" b="1" dirty="0" smtClean="0"/>
              <a:t>We work for you, the taxpayers, period</a:t>
            </a:r>
            <a:r>
              <a:rPr lang="en-US" dirty="0" smtClean="0"/>
              <a:t>.</a:t>
            </a:r>
          </a:p>
          <a:p>
            <a:r>
              <a:rPr lang="en-US" i="1" dirty="0" smtClean="0">
                <a:cs typeface="Arial" panose="020B0604020202020204" pitchFamily="34" charset="0"/>
              </a:rPr>
              <a:t>Glenn Eckhart</a:t>
            </a:r>
            <a:endParaRPr lang="en-US" i="1" dirty="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noFill/>
        </p:spPr>
        <p:txBody>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Mission Statement</a:t>
            </a:r>
            <a:endParaRPr lang="en-US" sz="2400" dirty="0" smtClean="0">
              <a:latin typeface="Times New Roman" panose="02020603050405020304" pitchFamily="18" charset="0"/>
            </a:endParaRPr>
          </a:p>
        </p:txBody>
      </p:sp>
      <p:graphicFrame>
        <p:nvGraphicFramePr>
          <p:cNvPr id="8200" name="Object 6"/>
          <p:cNvGraphicFramePr>
            <a:graphicFrameLocks noGrp="1" noChangeAspect="1"/>
          </p:cNvGraphicFramePr>
          <p:nvPr>
            <p:ph idx="1"/>
            <p:extLst>
              <p:ext uri="{D42A27DB-BD31-4B8C-83A1-F6EECF244321}">
                <p14:modId xmlns:p14="http://schemas.microsoft.com/office/powerpoint/2010/main" val="3467283102"/>
              </p:ext>
            </p:extLst>
          </p:nvPr>
        </p:nvGraphicFramePr>
        <p:xfrm>
          <a:off x="2564234" y="7495796"/>
          <a:ext cx="1638300" cy="896937"/>
        </p:xfrm>
        <a:graphic>
          <a:graphicData uri="http://schemas.openxmlformats.org/presentationml/2006/ole">
            <mc:AlternateContent xmlns:mc="http://schemas.openxmlformats.org/markup-compatibility/2006">
              <mc:Choice xmlns:v="urn:schemas-microsoft-com:vml" Requires="v">
                <p:oleObj spid="_x0000_s8503" name="Clip" r:id="rId4" imgW="1638605" imgH="897026" progId="MS_ClipArt_Gallery.2">
                  <p:embed/>
                </p:oleObj>
              </mc:Choice>
              <mc:Fallback>
                <p:oleObj name="Clip" r:id="rId4" imgW="1638605" imgH="897026" progId="MS_ClipArt_Gallery.2">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64234" y="7495796"/>
                        <a:ext cx="1638300" cy="896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Footer Placeholder 3"/>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819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352F3965-9A66-416E-9308-6180B99C9394}" type="slidenum">
              <a:rPr kumimoji="0" lang="en-US" sz="1400">
                <a:solidFill>
                  <a:schemeClr val="tx2"/>
                </a:solidFill>
              </a:rPr>
              <a:pPr>
                <a:spcBef>
                  <a:spcPct val="50000"/>
                </a:spcBef>
                <a:buClrTx/>
                <a:buSzTx/>
                <a:buFontTx/>
                <a:buNone/>
              </a:pPr>
              <a:t>2</a:t>
            </a:fld>
            <a:endParaRPr kumimoji="0" lang="en-US" sz="1400">
              <a:solidFill>
                <a:schemeClr val="tx2"/>
              </a:solidFill>
            </a:endParaRPr>
          </a:p>
        </p:txBody>
      </p:sp>
      <p:graphicFrame>
        <p:nvGraphicFramePr>
          <p:cNvPr id="8196" name="Object 10"/>
          <p:cNvGraphicFramePr>
            <a:graphicFrameLocks noChangeAspect="1"/>
          </p:cNvGraphicFramePr>
          <p:nvPr>
            <p:extLst>
              <p:ext uri="{D42A27DB-BD31-4B8C-83A1-F6EECF244321}">
                <p14:modId xmlns:p14="http://schemas.microsoft.com/office/powerpoint/2010/main" val="3451159772"/>
              </p:ext>
            </p:extLst>
          </p:nvPr>
        </p:nvGraphicFramePr>
        <p:xfrm>
          <a:off x="751777" y="3513443"/>
          <a:ext cx="4737564" cy="6563601"/>
        </p:xfrm>
        <a:graphic>
          <a:graphicData uri="http://schemas.openxmlformats.org/presentationml/2006/ole">
            <mc:AlternateContent xmlns:mc="http://schemas.openxmlformats.org/markup-compatibility/2006">
              <mc:Choice xmlns:v="urn:schemas-microsoft-com:vml" Requires="v">
                <p:oleObj spid="_x0000_s8504" name="Document" r:id="rId7" imgW="5057992" imgH="7058818" progId="Word.Document.8">
                  <p:embed/>
                </p:oleObj>
              </mc:Choice>
              <mc:Fallback>
                <p:oleObj name="Document" r:id="rId7" imgW="5057992" imgH="7058818" progId="Word.Document.8">
                  <p:embed/>
                  <p:pic>
                    <p:nvPicPr>
                      <p:cNvPr id="0" name="Object 10"/>
                      <p:cNvPicPr>
                        <a:picLocks noChangeAspect="1" noChangeArrowheads="1"/>
                      </p:cNvPicPr>
                      <p:nvPr/>
                    </p:nvPicPr>
                    <p:blipFill>
                      <a:blip r:embed="rId8"/>
                      <a:srcRect/>
                      <a:stretch>
                        <a:fillRect/>
                      </a:stretch>
                    </p:blipFill>
                    <p:spPr bwMode="auto">
                      <a:xfrm>
                        <a:off x="751777" y="3513443"/>
                        <a:ext cx="4737564" cy="6563601"/>
                      </a:xfrm>
                      <a:prstGeom prst="rect">
                        <a:avLst/>
                      </a:prstGeom>
                      <a:noFill/>
                      <a:ln>
                        <a:noFill/>
                      </a:ln>
                      <a:effectLst/>
                      <a:extLst/>
                    </p:spPr>
                  </p:pic>
                </p:oleObj>
              </mc:Fallback>
            </mc:AlternateContent>
          </a:graphicData>
        </a:graphic>
      </p:graphicFrame>
      <p:sp>
        <p:nvSpPr>
          <p:cNvPr id="8198" name="Text Box 7"/>
          <p:cNvSpPr txBox="1">
            <a:spLocks noChangeArrowheads="1"/>
          </p:cNvSpPr>
          <p:nvPr/>
        </p:nvSpPr>
        <p:spPr bwMode="auto">
          <a:xfrm>
            <a:off x="685800" y="3048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graphicFrame>
        <p:nvGraphicFramePr>
          <p:cNvPr id="8199" name="Object 11"/>
          <p:cNvGraphicFramePr>
            <a:graphicFrameLocks noChangeAspect="1"/>
          </p:cNvGraphicFramePr>
          <p:nvPr/>
        </p:nvGraphicFramePr>
        <p:xfrm>
          <a:off x="5638800" y="838200"/>
          <a:ext cx="914400" cy="990600"/>
        </p:xfrm>
        <a:graphic>
          <a:graphicData uri="http://schemas.openxmlformats.org/presentationml/2006/ole">
            <mc:AlternateContent xmlns:mc="http://schemas.openxmlformats.org/markup-compatibility/2006">
              <mc:Choice xmlns:v="urn:schemas-microsoft-com:vml" Requires="v">
                <p:oleObj spid="_x0000_s8505" name="Clip" r:id="rId9" imgW="4762500" imgH="3505200" progId="MS_ClipArt_Gallery.2">
                  <p:embed/>
                </p:oleObj>
              </mc:Choice>
              <mc:Fallback>
                <p:oleObj name="Clip" r:id="rId9" imgW="4762500" imgH="3505200" progId="MS_ClipArt_Gallery.2">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38800" y="838200"/>
                        <a:ext cx="914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 name="Picture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156918" y="3322140"/>
            <a:ext cx="2559757" cy="112494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noFill/>
        </p:spPr>
        <p:txBody>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Staff &amp; Credentials</a:t>
            </a:r>
            <a:endParaRPr lang="en-US" sz="2400" dirty="0" smtClean="0">
              <a:latin typeface="Times New Roman" panose="02020603050405020304" pitchFamily="18" charset="0"/>
            </a:endParaRPr>
          </a:p>
        </p:txBody>
      </p:sp>
      <p:graphicFrame>
        <p:nvGraphicFramePr>
          <p:cNvPr id="10245" name="Object 72"/>
          <p:cNvGraphicFramePr>
            <a:graphicFrameLocks noGrp="1" noChangeAspect="1"/>
          </p:cNvGraphicFramePr>
          <p:nvPr>
            <p:ph sz="half" idx="1"/>
            <p:extLst>
              <p:ext uri="{D42A27DB-BD31-4B8C-83A1-F6EECF244321}">
                <p14:modId xmlns:p14="http://schemas.microsoft.com/office/powerpoint/2010/main" val="3661972016"/>
              </p:ext>
            </p:extLst>
          </p:nvPr>
        </p:nvGraphicFramePr>
        <p:xfrm>
          <a:off x="906463" y="2730500"/>
          <a:ext cx="4813300" cy="4710113"/>
        </p:xfrm>
        <a:graphic>
          <a:graphicData uri="http://schemas.openxmlformats.org/presentationml/2006/ole">
            <mc:AlternateContent xmlns:mc="http://schemas.openxmlformats.org/markup-compatibility/2006">
              <mc:Choice xmlns:v="urn:schemas-microsoft-com:vml" Requires="v">
                <p:oleObj spid="_x0000_s10569" name="Document" r:id="rId4" imgW="5743693" imgH="5621745" progId="Word.Document.8">
                  <p:embed/>
                </p:oleObj>
              </mc:Choice>
              <mc:Fallback>
                <p:oleObj name="Document" r:id="rId4" imgW="5743693" imgH="5621745" progId="Word.Document.8">
                  <p:embed/>
                  <p:pic>
                    <p:nvPicPr>
                      <p:cNvPr id="0" name="Object 72"/>
                      <p:cNvPicPr>
                        <a:picLocks noChangeAspect="1" noChangeArrowheads="1"/>
                      </p:cNvPicPr>
                      <p:nvPr/>
                    </p:nvPicPr>
                    <p:blipFill>
                      <a:blip r:embed="rId5"/>
                      <a:srcRect/>
                      <a:stretch>
                        <a:fillRect/>
                      </a:stretch>
                    </p:blipFill>
                    <p:spPr bwMode="auto">
                      <a:xfrm>
                        <a:off x="906463" y="2730500"/>
                        <a:ext cx="4813300" cy="4710113"/>
                      </a:xfrm>
                      <a:prstGeom prst="rect">
                        <a:avLst/>
                      </a:prstGeom>
                      <a:solidFill>
                        <a:schemeClr val="bg1"/>
                      </a:solidFill>
                      <a:ln>
                        <a:noFill/>
                      </a:ln>
                      <a:effectLst/>
                      <a:extLst/>
                    </p:spPr>
                  </p:pic>
                </p:oleObj>
              </mc:Fallback>
            </mc:AlternateContent>
          </a:graphicData>
        </a:graphic>
      </p:graphicFrame>
      <p:graphicFrame>
        <p:nvGraphicFramePr>
          <p:cNvPr id="10249" name="Object 2072"/>
          <p:cNvGraphicFramePr>
            <a:graphicFrameLocks noGrp="1" noChangeAspect="1"/>
          </p:cNvGraphicFramePr>
          <p:nvPr>
            <p:ph sz="quarter" idx="2"/>
            <p:extLst>
              <p:ext uri="{D42A27DB-BD31-4B8C-83A1-F6EECF244321}">
                <p14:modId xmlns:p14="http://schemas.microsoft.com/office/powerpoint/2010/main" val="4013894092"/>
              </p:ext>
            </p:extLst>
          </p:nvPr>
        </p:nvGraphicFramePr>
        <p:xfrm>
          <a:off x="5416550" y="1377950"/>
          <a:ext cx="1177925" cy="687388"/>
        </p:xfrm>
        <a:graphic>
          <a:graphicData uri="http://schemas.openxmlformats.org/presentationml/2006/ole">
            <mc:AlternateContent xmlns:mc="http://schemas.openxmlformats.org/markup-compatibility/2006">
              <mc:Choice xmlns:v="urn:schemas-microsoft-com:vml" Requires="v">
                <p:oleObj spid="_x0000_s10570" name="Clip" r:id="rId6" imgW="1180490" imgH="689458" progId="MS_ClipArt_Gallery.2">
                  <p:embed/>
                </p:oleObj>
              </mc:Choice>
              <mc:Fallback>
                <p:oleObj name="Clip" r:id="rId6" imgW="1180490" imgH="689458" progId="MS_ClipArt_Gallery.2">
                  <p:embed/>
                  <p:pic>
                    <p:nvPicPr>
                      <p:cNvPr id="0" name="Object 207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6550" y="1377950"/>
                        <a:ext cx="1177925"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Footer Placeholder 5"/>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10243"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E20255A4-8603-48AB-A69E-666E0B0CF60E}" type="slidenum">
              <a:rPr kumimoji="0" lang="en-US" sz="1400">
                <a:solidFill>
                  <a:schemeClr val="tx2"/>
                </a:solidFill>
              </a:rPr>
              <a:pPr>
                <a:spcBef>
                  <a:spcPct val="50000"/>
                </a:spcBef>
                <a:buClrTx/>
                <a:buSzTx/>
                <a:buFontTx/>
                <a:buNone/>
              </a:pPr>
              <a:t>3</a:t>
            </a:fld>
            <a:endParaRPr kumimoji="0" lang="en-US" sz="1400">
              <a:solidFill>
                <a:schemeClr val="tx2"/>
              </a:solidFill>
            </a:endParaRPr>
          </a:p>
        </p:txBody>
      </p:sp>
      <p:sp>
        <p:nvSpPr>
          <p:cNvPr id="10247" name="Text Box 4"/>
          <p:cNvSpPr txBox="1">
            <a:spLocks noChangeArrowheads="1"/>
          </p:cNvSpPr>
          <p:nvPr/>
        </p:nvSpPr>
        <p:spPr bwMode="auto">
          <a:xfrm>
            <a:off x="676275" y="17145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graphicFrame>
        <p:nvGraphicFramePr>
          <p:cNvPr id="10248" name="Object 8"/>
          <p:cNvGraphicFramePr>
            <a:graphicFrameLocks noChangeAspect="1"/>
          </p:cNvGraphicFramePr>
          <p:nvPr>
            <p:extLst>
              <p:ext uri="{D42A27DB-BD31-4B8C-83A1-F6EECF244321}">
                <p14:modId xmlns:p14="http://schemas.microsoft.com/office/powerpoint/2010/main" val="4010506339"/>
              </p:ext>
            </p:extLst>
          </p:nvPr>
        </p:nvGraphicFramePr>
        <p:xfrm>
          <a:off x="852488" y="6800850"/>
          <a:ext cx="5473700" cy="2994025"/>
        </p:xfrm>
        <a:graphic>
          <a:graphicData uri="http://schemas.openxmlformats.org/presentationml/2006/ole">
            <mc:AlternateContent xmlns:mc="http://schemas.openxmlformats.org/markup-compatibility/2006">
              <mc:Choice xmlns:v="urn:schemas-microsoft-com:vml" Requires="v">
                <p:oleObj spid="_x0000_s10571" name="Document" r:id="rId9" imgW="5491805" imgH="3003215" progId="Word.Document.8">
                  <p:embed/>
                </p:oleObj>
              </mc:Choice>
              <mc:Fallback>
                <p:oleObj name="Document" r:id="rId9" imgW="5491805" imgH="3003215" progId="Word.Document.8">
                  <p:embed/>
                  <p:pic>
                    <p:nvPicPr>
                      <p:cNvPr id="0" name="Object 8"/>
                      <p:cNvPicPr>
                        <a:picLocks noChangeAspect="1" noChangeArrowheads="1"/>
                      </p:cNvPicPr>
                      <p:nvPr/>
                    </p:nvPicPr>
                    <p:blipFill>
                      <a:blip r:embed="rId10"/>
                      <a:srcRect/>
                      <a:stretch>
                        <a:fillRect/>
                      </a:stretch>
                    </p:blipFill>
                    <p:spPr bwMode="auto">
                      <a:xfrm>
                        <a:off x="852488" y="6800850"/>
                        <a:ext cx="5473700" cy="299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1026"/>
          <p:cNvSpPr>
            <a:spLocks noGrp="1" noChangeArrowheads="1"/>
          </p:cNvSpPr>
          <p:nvPr>
            <p:ph type="title"/>
          </p:nvPr>
        </p:nvSpPr>
        <p:spPr/>
        <p:txBody>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a:t>
            </a:r>
            <a:r>
              <a:rPr lang="en-US" sz="2400" b="1" i="1" dirty="0">
                <a:latin typeface="Bookman Old Style" panose="02050604050505020204" pitchFamily="18" charset="0"/>
              </a:rPr>
              <a:t>T</a:t>
            </a:r>
            <a:r>
              <a:rPr lang="en-US" sz="2400" b="1" i="1" dirty="0" smtClean="0">
                <a:latin typeface="Bookman Old Style" panose="02050604050505020204" pitchFamily="18" charset="0"/>
              </a:rPr>
              <a: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Auditing Standards</a:t>
            </a:r>
            <a:endParaRPr lang="en-US" sz="2400" i="1" dirty="0" smtClean="0">
              <a:latin typeface="Bookman Old Style" panose="02050604050505020204" pitchFamily="18" charset="0"/>
            </a:endParaRPr>
          </a:p>
        </p:txBody>
      </p:sp>
      <p:sp>
        <p:nvSpPr>
          <p:cNvPr id="11" name="Footer Placeholder 2"/>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112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DA3850A0-1F74-4ADF-BA2C-BD9120CFCFAE}" type="slidenum">
              <a:rPr kumimoji="0" lang="en-US" sz="1400">
                <a:solidFill>
                  <a:schemeClr val="tx2"/>
                </a:solidFill>
              </a:rPr>
              <a:pPr>
                <a:spcBef>
                  <a:spcPct val="50000"/>
                </a:spcBef>
                <a:buClrTx/>
                <a:buSzTx/>
                <a:buFontTx/>
                <a:buNone/>
              </a:pPr>
              <a:t>4</a:t>
            </a:fld>
            <a:endParaRPr kumimoji="0" lang="en-US" sz="1400">
              <a:solidFill>
                <a:schemeClr val="tx2"/>
              </a:solidFill>
            </a:endParaRPr>
          </a:p>
        </p:txBody>
      </p:sp>
      <p:sp>
        <p:nvSpPr>
          <p:cNvPr id="11269" name="Text Box 1027"/>
          <p:cNvSpPr txBox="1">
            <a:spLocks noChangeArrowheads="1"/>
          </p:cNvSpPr>
          <p:nvPr/>
        </p:nvSpPr>
        <p:spPr bwMode="auto">
          <a:xfrm>
            <a:off x="542925" y="2743200"/>
            <a:ext cx="5867400" cy="589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r>
              <a:rPr kumimoji="0" lang="en-US" sz="1200" dirty="0">
                <a:latin typeface="Arial" panose="020B0604020202020204" pitchFamily="34" charset="0"/>
              </a:rPr>
              <a:t>	</a:t>
            </a:r>
            <a:r>
              <a:rPr kumimoji="0" lang="en-US" sz="1300" dirty="0">
                <a:solidFill>
                  <a:srgbClr val="000000"/>
                </a:solidFill>
                <a:latin typeface="Times New Roman" panose="02020603050405020304" pitchFamily="18" charset="0"/>
              </a:rPr>
              <a:t>The office of the controller performs an internal auditing function.  Internal auditing is an independent appraisal function established within an organization to examine and evaluate the activities of the organization.  A general statement of purpose, authority and responsibility for the office of the controller is included in the county home rule charter and administrative code.</a:t>
            </a:r>
          </a:p>
          <a:p>
            <a:pPr>
              <a:spcBef>
                <a:spcPct val="50000"/>
              </a:spcBef>
              <a:buClrTx/>
              <a:buSzTx/>
              <a:buFontTx/>
              <a:buNone/>
            </a:pPr>
            <a:r>
              <a:rPr kumimoji="0" lang="en-US" sz="1300" dirty="0">
                <a:solidFill>
                  <a:srgbClr val="000000"/>
                </a:solidFill>
                <a:latin typeface="Times New Roman" panose="02020603050405020304" pitchFamily="18" charset="0"/>
              </a:rPr>
              <a:t>	The </a:t>
            </a:r>
            <a:r>
              <a:rPr kumimoji="0" lang="en-US" sz="1300" b="1" i="1" dirty="0">
                <a:solidFill>
                  <a:srgbClr val="000000"/>
                </a:solidFill>
                <a:latin typeface="Times New Roman" panose="02020603050405020304" pitchFamily="18" charset="0"/>
              </a:rPr>
              <a:t>Government Auditing Standards</a:t>
            </a:r>
            <a:r>
              <a:rPr kumimoji="0" lang="en-US" sz="1300" dirty="0">
                <a:solidFill>
                  <a:srgbClr val="000000"/>
                </a:solidFill>
                <a:latin typeface="Times New Roman" panose="02020603050405020304" pitchFamily="18" charset="0"/>
              </a:rPr>
              <a:t>, issued by the Comptroller General of the United States, provides auditing guidelines for financial and performance audits.  Professional standards are also promulgated by the American Institute of Certified Public Accountants and several other authoritative accounting &amp; auditing organizations.</a:t>
            </a:r>
          </a:p>
          <a:p>
            <a:pPr>
              <a:spcBef>
                <a:spcPct val="50000"/>
              </a:spcBef>
              <a:buClrTx/>
              <a:buSzTx/>
              <a:buFontTx/>
              <a:buNone/>
            </a:pPr>
            <a:r>
              <a:rPr kumimoji="0" lang="en-US" sz="1300" dirty="0">
                <a:solidFill>
                  <a:srgbClr val="000000"/>
                </a:solidFill>
                <a:latin typeface="Times New Roman" panose="02020603050405020304" pitchFamily="18" charset="0"/>
              </a:rPr>
              <a:t>	Compliance to the </a:t>
            </a:r>
            <a:r>
              <a:rPr kumimoji="0" lang="en-US" sz="1300" b="1" i="1" dirty="0">
                <a:solidFill>
                  <a:srgbClr val="000000"/>
                </a:solidFill>
                <a:latin typeface="Times New Roman" panose="02020603050405020304" pitchFamily="18" charset="0"/>
              </a:rPr>
              <a:t>Government Auditing Standards</a:t>
            </a:r>
            <a:r>
              <a:rPr kumimoji="0" lang="en-US" sz="1300" b="1" dirty="0">
                <a:solidFill>
                  <a:srgbClr val="000000"/>
                </a:solidFill>
                <a:latin typeface="Times New Roman" panose="02020603050405020304" pitchFamily="18" charset="0"/>
              </a:rPr>
              <a:t> </a:t>
            </a:r>
            <a:r>
              <a:rPr kumimoji="0" lang="en-US" sz="1300" dirty="0">
                <a:solidFill>
                  <a:srgbClr val="000000"/>
                </a:solidFill>
                <a:latin typeface="Times New Roman" panose="02020603050405020304" pitchFamily="18" charset="0"/>
              </a:rPr>
              <a:t>include minimum continuing professional education requirements for the staff and management of the office of the controller.  The </a:t>
            </a:r>
            <a:r>
              <a:rPr kumimoji="0" lang="en-US" sz="1300" b="1" i="1" dirty="0">
                <a:solidFill>
                  <a:srgbClr val="000000"/>
                </a:solidFill>
                <a:latin typeface="Times New Roman" panose="02020603050405020304" pitchFamily="18" charset="0"/>
              </a:rPr>
              <a:t>Government Auditing Standards </a:t>
            </a:r>
            <a:r>
              <a:rPr kumimoji="0" lang="en-US" sz="1300" dirty="0">
                <a:solidFill>
                  <a:srgbClr val="000000"/>
                </a:solidFill>
                <a:latin typeface="Times New Roman" panose="02020603050405020304" pitchFamily="18" charset="0"/>
              </a:rPr>
              <a:t>require 80 hours every two years with 24 hours in government - related  courses.  Certified public accountants are subject to the AICPA required 120 hours every three years (minimum 20 hours per year) and the PICPA requirement of 80 hours every two years. The Institute of Internal Auditors, the Association of Certified Fraud Examiners, and the Association of Government Accountants each have similar requirements to maintain their respective certifications. </a:t>
            </a:r>
          </a:p>
          <a:p>
            <a:pPr>
              <a:spcBef>
                <a:spcPct val="50000"/>
              </a:spcBef>
              <a:buClrTx/>
              <a:buSzTx/>
              <a:buNone/>
            </a:pPr>
            <a:r>
              <a:rPr kumimoji="0" lang="en-US" sz="1300" dirty="0">
                <a:solidFill>
                  <a:srgbClr val="000000"/>
                </a:solidFill>
                <a:latin typeface="Times New Roman" panose="02020603050405020304" pitchFamily="18" charset="0"/>
              </a:rPr>
              <a:t>	</a:t>
            </a:r>
            <a:r>
              <a:rPr lang="en-US" altLang="en-US" sz="1300" dirty="0">
                <a:solidFill>
                  <a:srgbClr val="000000"/>
                </a:solidFill>
                <a:latin typeface="Times New Roman" panose="02020603050405020304" pitchFamily="18" charset="0"/>
              </a:rPr>
              <a:t>Every three years, the work product of the Office of the Controller is subject to an independent peer review as is required by the </a:t>
            </a:r>
            <a:r>
              <a:rPr lang="en-US" altLang="en-US" sz="1300" b="1" i="1" dirty="0">
                <a:solidFill>
                  <a:srgbClr val="000000"/>
                </a:solidFill>
                <a:latin typeface="Times New Roman" panose="02020603050405020304" pitchFamily="18" charset="0"/>
              </a:rPr>
              <a:t>Government Auditing  Standards</a:t>
            </a:r>
            <a:r>
              <a:rPr lang="en-US" altLang="en-US" sz="1300" i="1" dirty="0">
                <a:solidFill>
                  <a:srgbClr val="000000"/>
                </a:solidFill>
                <a:latin typeface="Times New Roman" panose="02020603050405020304" pitchFamily="18" charset="0"/>
              </a:rPr>
              <a:t>.  </a:t>
            </a:r>
            <a:r>
              <a:rPr lang="en-US" altLang="en-US" sz="1300" dirty="0">
                <a:solidFill>
                  <a:srgbClr val="000000"/>
                </a:solidFill>
                <a:latin typeface="Times New Roman" panose="02020603050405020304" pitchFamily="18" charset="0"/>
              </a:rPr>
              <a:t>A peer review was performed by the Association of Local Government Auditors (ALGA) during </a:t>
            </a:r>
            <a:r>
              <a:rPr lang="en-US" altLang="en-US" sz="1300" dirty="0" smtClean="0">
                <a:solidFill>
                  <a:srgbClr val="000000"/>
                </a:solidFill>
                <a:latin typeface="Times New Roman" panose="02020603050405020304" pitchFamily="18" charset="0"/>
              </a:rPr>
              <a:t>2017 </a:t>
            </a:r>
            <a:r>
              <a:rPr lang="en-US" altLang="en-US" sz="1300" dirty="0">
                <a:solidFill>
                  <a:srgbClr val="000000"/>
                </a:solidFill>
                <a:latin typeface="Times New Roman" panose="02020603050405020304" pitchFamily="18" charset="0"/>
              </a:rPr>
              <a:t>for audits issued during the period </a:t>
            </a:r>
            <a:r>
              <a:rPr lang="en-US" altLang="en-US" sz="1300" dirty="0" smtClean="0">
                <a:solidFill>
                  <a:srgbClr val="000000"/>
                </a:solidFill>
                <a:latin typeface="Times New Roman" panose="02020603050405020304" pitchFamily="18" charset="0"/>
              </a:rPr>
              <a:t>2014 </a:t>
            </a:r>
            <a:r>
              <a:rPr lang="en-US" altLang="en-US" sz="1300" dirty="0">
                <a:solidFill>
                  <a:srgbClr val="000000"/>
                </a:solidFill>
                <a:latin typeface="Times New Roman" panose="02020603050405020304" pitchFamily="18" charset="0"/>
              </a:rPr>
              <a:t>- </a:t>
            </a:r>
            <a:r>
              <a:rPr lang="en-US" altLang="en-US" sz="1300" dirty="0" smtClean="0">
                <a:solidFill>
                  <a:srgbClr val="000000"/>
                </a:solidFill>
                <a:latin typeface="Times New Roman" panose="02020603050405020304" pitchFamily="18" charset="0"/>
              </a:rPr>
              <a:t>2016. </a:t>
            </a:r>
            <a:r>
              <a:rPr lang="en-US" altLang="en-US" sz="1300" dirty="0">
                <a:solidFill>
                  <a:srgbClr val="000000"/>
                </a:solidFill>
                <a:latin typeface="Times New Roman" panose="02020603050405020304" pitchFamily="18" charset="0"/>
              </a:rPr>
              <a:t>The ALGA peer review team concluded the Office of the Controller internal quality control system was suitably designed and operating effectively to provide reasonable assurance of compliance to the </a:t>
            </a:r>
            <a:r>
              <a:rPr lang="en-US" altLang="en-US" sz="1300" b="1" i="1" dirty="0">
                <a:solidFill>
                  <a:srgbClr val="000000"/>
                </a:solidFill>
                <a:latin typeface="Times New Roman" panose="02020603050405020304" pitchFamily="18" charset="0"/>
              </a:rPr>
              <a:t>Government Auditing Standards </a:t>
            </a:r>
            <a:r>
              <a:rPr lang="en-US" altLang="en-US" sz="1300" dirty="0">
                <a:solidFill>
                  <a:srgbClr val="000000"/>
                </a:solidFill>
                <a:latin typeface="Times New Roman" panose="02020603050405020304" pitchFamily="18" charset="0"/>
              </a:rPr>
              <a:t>(see page 5</a:t>
            </a:r>
            <a:r>
              <a:rPr lang="en-US" altLang="en-US" sz="1300" dirty="0" smtClean="0">
                <a:solidFill>
                  <a:srgbClr val="000000"/>
                </a:solidFill>
                <a:latin typeface="Times New Roman" panose="02020603050405020304" pitchFamily="18" charset="0"/>
              </a:rPr>
              <a:t>). </a:t>
            </a:r>
            <a:endParaRPr lang="en-US" altLang="en-US" sz="1300" dirty="0">
              <a:solidFill>
                <a:srgbClr val="000000"/>
              </a:solidFill>
              <a:latin typeface="Times New Roman" panose="02020603050405020304" pitchFamily="18" charset="0"/>
            </a:endParaRPr>
          </a:p>
          <a:p>
            <a:pPr>
              <a:spcBef>
                <a:spcPct val="50000"/>
              </a:spcBef>
              <a:buClrTx/>
              <a:buSzTx/>
              <a:buFontTx/>
              <a:buNone/>
            </a:pPr>
            <a:endParaRPr kumimoji="0" lang="en-US" sz="1300" dirty="0">
              <a:solidFill>
                <a:srgbClr val="000000"/>
              </a:solidFill>
              <a:latin typeface="Times New Roman" panose="02020603050405020304" pitchFamily="18" charset="0"/>
            </a:endParaRPr>
          </a:p>
        </p:txBody>
      </p:sp>
      <p:sp>
        <p:nvSpPr>
          <p:cNvPr id="11270" name="Text Box 1031"/>
          <p:cNvSpPr txBox="1">
            <a:spLocks noChangeArrowheads="1"/>
          </p:cNvSpPr>
          <p:nvPr/>
        </p:nvSpPr>
        <p:spPr bwMode="auto">
          <a:xfrm>
            <a:off x="685800" y="3048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pic>
        <p:nvPicPr>
          <p:cNvPr id="11271" name="Picture 10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628650"/>
            <a:ext cx="69532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11272" name="Picture 10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0888" y="666750"/>
            <a:ext cx="646112"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11273" name="Picture 10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5" y="1771650"/>
            <a:ext cx="25400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11274" name="Picture 10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8925" y="1781175"/>
            <a:ext cx="98901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11275" name="Picture 103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65763" y="1704975"/>
            <a:ext cx="1154112"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11276" name="Picture 1038" descr="AGA logo">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22738" y="1741488"/>
            <a:ext cx="10064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i="1" dirty="0">
                <a:latin typeface="Bookman Old Style" panose="02050604050505020204" pitchFamily="18" charset="0"/>
              </a:rPr>
              <a:t>County Of Lehigh</a:t>
            </a:r>
            <a:br>
              <a:rPr lang="en-US" sz="2400" b="1" i="1" dirty="0">
                <a:latin typeface="Bookman Old Style" panose="02050604050505020204" pitchFamily="18" charset="0"/>
              </a:rPr>
            </a:br>
            <a:r>
              <a:rPr lang="en-US" sz="2400" b="1" i="1" dirty="0">
                <a:latin typeface="Bookman Old Style" panose="02050604050505020204" pitchFamily="18" charset="0"/>
              </a:rPr>
              <a:t>Office Of The Controller</a:t>
            </a:r>
            <a:br>
              <a:rPr lang="en-US" sz="2400" b="1" i="1" dirty="0">
                <a:latin typeface="Bookman Old Style" panose="02050604050505020204" pitchFamily="18" charset="0"/>
              </a:rPr>
            </a:br>
            <a:r>
              <a:rPr lang="en-US" sz="2400" b="1" i="1" dirty="0" smtClean="0">
                <a:latin typeface="Bookman Old Style" panose="02050604050505020204" pitchFamily="18" charset="0"/>
              </a:rPr>
              <a:t>Peer Review Report</a:t>
            </a:r>
            <a:endParaRPr lang="en-US" sz="2400" dirty="0"/>
          </a:p>
        </p:txBody>
      </p:sp>
      <p:pic>
        <p:nvPicPr>
          <p:cNvPr id="6" name="Table Placeholder 5"/>
          <p:cNvPicPr>
            <a:picLocks noGrp="1" noChangeAspect="1"/>
          </p:cNvPicPr>
          <p:nvPr>
            <p:ph type="tbl" idx="1"/>
          </p:nvPr>
        </p:nvPicPr>
        <p:blipFill>
          <a:blip r:embed="rId2"/>
          <a:stretch>
            <a:fillRect/>
          </a:stretch>
        </p:blipFill>
        <p:spPr>
          <a:xfrm>
            <a:off x="0" y="1761353"/>
            <a:ext cx="6858001" cy="6964005"/>
          </a:xfrm>
          <a:prstGeom prst="rect">
            <a:avLst/>
          </a:prstGeom>
        </p:spPr>
      </p:pic>
      <p:sp>
        <p:nvSpPr>
          <p:cNvPr id="4" name="Footer Placeholder 3"/>
          <p:cNvSpPr>
            <a:spLocks noGrp="1"/>
          </p:cNvSpPr>
          <p:nvPr>
            <p:ph type="ftr" sz="quarter" idx="10"/>
          </p:nvPr>
        </p:nvSpPr>
        <p:spPr/>
        <p:txBody>
          <a:bodyPr/>
          <a:lstStyle/>
          <a:p>
            <a:pPr>
              <a:defRPr/>
            </a:pPr>
            <a:r>
              <a:rPr lang="en-US" dirty="0" smtClean="0"/>
              <a:t>Controller’s Office - Lehigh County Government Center Room 465</a:t>
            </a:r>
          </a:p>
          <a:p>
            <a:pPr>
              <a:defRPr/>
            </a:pPr>
            <a:r>
              <a:rPr lang="en-US" dirty="0" smtClean="0"/>
              <a:t>17 S. Seventh St. Allentown, PA 18101-2400</a:t>
            </a:r>
            <a:endParaRPr lang="en-US" dirty="0"/>
          </a:p>
        </p:txBody>
      </p:sp>
      <p:sp>
        <p:nvSpPr>
          <p:cNvPr id="5" name="Slide Number Placeholder 4"/>
          <p:cNvSpPr>
            <a:spLocks noGrp="1"/>
          </p:cNvSpPr>
          <p:nvPr>
            <p:ph type="sldNum" sz="quarter" idx="11"/>
          </p:nvPr>
        </p:nvSpPr>
        <p:spPr/>
        <p:txBody>
          <a:bodyPr/>
          <a:lstStyle/>
          <a:p>
            <a:pPr>
              <a:defRPr/>
            </a:pPr>
            <a:fld id="{EA6ACF90-FA7F-470D-AA2D-2A72AAB71106}" type="slidenum">
              <a:rPr lang="en-US" smtClean="0"/>
              <a:pPr>
                <a:defRPr/>
              </a:pPr>
              <a:t>5</a:t>
            </a:fld>
            <a:endParaRPr lang="en-US"/>
          </a:p>
        </p:txBody>
      </p:sp>
      <p:pic>
        <p:nvPicPr>
          <p:cNvPr id="7" name="Picture 10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0" y="1921831"/>
            <a:ext cx="25400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8" name="Picture 10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9874" y="634893"/>
            <a:ext cx="958929" cy="932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9" name="Picture 10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69645" y="617549"/>
            <a:ext cx="958928" cy="932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108191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514350" y="406400"/>
            <a:ext cx="5657850" cy="1524000"/>
          </a:xfrm>
        </p:spPr>
        <p:txBody>
          <a:bodyPr/>
          <a:lstStyle/>
          <a:p>
            <a:r>
              <a:rPr lang="en-US" sz="2400" b="1" i="1" dirty="0" smtClean="0">
                <a:latin typeface="Bookman Old Style" panose="02050604050505020204" pitchFamily="18" charset="0"/>
              </a:rPr>
              <a:t>County Of Lehigh</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Office Of The Controller</a:t>
            </a:r>
            <a:br>
              <a:rPr lang="en-US" sz="2400" b="1" i="1" dirty="0" smtClean="0">
                <a:latin typeface="Bookman Old Style" panose="02050604050505020204" pitchFamily="18" charset="0"/>
              </a:rPr>
            </a:br>
            <a:r>
              <a:rPr lang="en-US" sz="2400" b="1" i="1" dirty="0" smtClean="0">
                <a:latin typeface="Bookman Old Style" panose="02050604050505020204" pitchFamily="18" charset="0"/>
              </a:rPr>
              <a:t>Introduction</a:t>
            </a:r>
            <a:endParaRPr lang="en-US" sz="2400" i="1" dirty="0" smtClean="0">
              <a:latin typeface="Times New Roman" panose="02020603050405020304" pitchFamily="18" charset="0"/>
            </a:endParaRPr>
          </a:p>
        </p:txBody>
      </p:sp>
      <p:sp>
        <p:nvSpPr>
          <p:cNvPr id="6" name="Footer Placeholder 2"/>
          <p:cNvSpPr>
            <a:spLocks noGrp="1"/>
          </p:cNvSpPr>
          <p:nvPr>
            <p:ph type="ftr" sz="quarter" idx="10"/>
          </p:nvPr>
        </p:nvSpPr>
        <p:spPr>
          <a:xfrm>
            <a:off x="942975" y="8686800"/>
            <a:ext cx="4143375" cy="457200"/>
          </a:xfrm>
        </p:spPr>
        <p:txBody>
          <a:bodyPr/>
          <a:lstStyle/>
          <a:p>
            <a:pPr>
              <a:defRPr/>
            </a:pPr>
            <a:r>
              <a:rPr lang="en-US" dirty="0"/>
              <a:t>Controller’s Office - Lehigh County Government Center Room 465</a:t>
            </a:r>
          </a:p>
          <a:p>
            <a:pPr>
              <a:defRPr/>
            </a:pPr>
            <a:r>
              <a:rPr lang="en-US" dirty="0"/>
              <a:t>17 S. Seventh St. Allentown, PA 18101-2400</a:t>
            </a:r>
          </a:p>
        </p:txBody>
      </p:sp>
      <p:sp>
        <p:nvSpPr>
          <p:cNvPr id="133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38E766E1-6D44-4991-92AC-A72260342E28}" type="slidenum">
              <a:rPr kumimoji="0" lang="en-US" sz="1400">
                <a:solidFill>
                  <a:schemeClr val="tx2"/>
                </a:solidFill>
              </a:rPr>
              <a:pPr>
                <a:spcBef>
                  <a:spcPct val="50000"/>
                </a:spcBef>
                <a:buClrTx/>
                <a:buSzTx/>
                <a:buFontTx/>
                <a:buNone/>
              </a:pPr>
              <a:t>6</a:t>
            </a:fld>
            <a:endParaRPr kumimoji="0" lang="en-US" sz="1400">
              <a:solidFill>
                <a:schemeClr val="tx2"/>
              </a:solidFill>
            </a:endParaRPr>
          </a:p>
        </p:txBody>
      </p:sp>
      <p:sp>
        <p:nvSpPr>
          <p:cNvPr id="13317" name="Text Box 3"/>
          <p:cNvSpPr txBox="1">
            <a:spLocks noChangeArrowheads="1"/>
          </p:cNvSpPr>
          <p:nvPr/>
        </p:nvSpPr>
        <p:spPr bwMode="auto">
          <a:xfrm>
            <a:off x="466725" y="2743200"/>
            <a:ext cx="5867400" cy="536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r>
              <a:rPr kumimoji="0" lang="en-US" sz="1400" b="1" i="1" dirty="0">
                <a:solidFill>
                  <a:srgbClr val="000000"/>
                </a:solidFill>
                <a:latin typeface="Times New Roman" panose="02020603050405020304" pitchFamily="18" charset="0"/>
              </a:rPr>
              <a:t>What is an Audit?</a:t>
            </a:r>
            <a:endParaRPr kumimoji="0" lang="en-US" sz="1200" b="1" i="1" dirty="0">
              <a:solidFill>
                <a:srgbClr val="000000"/>
              </a:solidFill>
              <a:latin typeface="Times New Roman" panose="02020603050405020304" pitchFamily="18" charset="0"/>
            </a:endParaRPr>
          </a:p>
          <a:p>
            <a:pPr>
              <a:spcBef>
                <a:spcPct val="50000"/>
              </a:spcBef>
              <a:buClrTx/>
              <a:buSzTx/>
              <a:buFontTx/>
              <a:buNone/>
            </a:pPr>
            <a:r>
              <a:rPr kumimoji="0" lang="en-US" sz="1200" dirty="0">
                <a:solidFill>
                  <a:srgbClr val="000000"/>
                </a:solidFill>
                <a:latin typeface="Times New Roman" panose="02020603050405020304" pitchFamily="18" charset="0"/>
              </a:rPr>
              <a:t>An audit is an independent review of county operations and financial activities.  During an audit we evaluate your internal control system and may suggest ways to improve the operational effectiveness and profitability of your area. We look at the degree of risk – the risk of your organization not meeting its objectives – also we evaluate the risk of fraud in your organization.  We realize you are busy and having us around can be disruptive.  We try to minimize interruptions of your regular work, and keep open communication with you about the audit.</a:t>
            </a:r>
          </a:p>
          <a:p>
            <a:pPr>
              <a:spcBef>
                <a:spcPct val="50000"/>
              </a:spcBef>
              <a:buClrTx/>
              <a:buSzTx/>
              <a:buFontTx/>
              <a:buNone/>
            </a:pPr>
            <a:r>
              <a:rPr kumimoji="0" lang="en-US" sz="1400" b="1" i="1" dirty="0">
                <a:solidFill>
                  <a:srgbClr val="000000"/>
                </a:solidFill>
                <a:latin typeface="Times New Roman" panose="02020603050405020304" pitchFamily="18" charset="0"/>
              </a:rPr>
              <a:t>Who are the Auditors?</a:t>
            </a:r>
            <a:endParaRPr kumimoji="0" lang="en-US" sz="1200" dirty="0">
              <a:solidFill>
                <a:srgbClr val="000000"/>
              </a:solidFill>
              <a:latin typeface="Times New Roman" panose="02020603050405020304" pitchFamily="18" charset="0"/>
            </a:endParaRPr>
          </a:p>
          <a:p>
            <a:pPr>
              <a:spcBef>
                <a:spcPct val="50000"/>
              </a:spcBef>
              <a:buClrTx/>
              <a:buSzTx/>
              <a:buFontTx/>
              <a:buNone/>
            </a:pPr>
            <a:r>
              <a:rPr kumimoji="0" lang="en-US" sz="1200" dirty="0">
                <a:solidFill>
                  <a:srgbClr val="000000"/>
                </a:solidFill>
                <a:latin typeface="Times New Roman" panose="02020603050405020304" pitchFamily="18" charset="0"/>
              </a:rPr>
              <a:t>We are a team comprised of experienced individuals.  We have varied business experiences.  Many of us have professional certifications such as Certified Government Financial Manager, Certified Public Accountant, Certified Internal Auditor and Certified Fraud Examiner.  </a:t>
            </a:r>
          </a:p>
          <a:p>
            <a:pPr>
              <a:spcBef>
                <a:spcPct val="50000"/>
              </a:spcBef>
              <a:buClrTx/>
              <a:buSzTx/>
              <a:buFontTx/>
              <a:buNone/>
            </a:pPr>
            <a:r>
              <a:rPr kumimoji="0" lang="en-US" sz="1400" b="1" i="1" dirty="0">
                <a:solidFill>
                  <a:srgbClr val="000000"/>
                </a:solidFill>
                <a:latin typeface="Times New Roman" panose="02020603050405020304" pitchFamily="18" charset="0"/>
              </a:rPr>
              <a:t>Who is the Controller?</a:t>
            </a:r>
            <a:endParaRPr kumimoji="0" lang="en-US" sz="1400" dirty="0">
              <a:solidFill>
                <a:srgbClr val="000000"/>
              </a:solidFill>
              <a:latin typeface="Times New Roman" panose="02020603050405020304" pitchFamily="18" charset="0"/>
            </a:endParaRPr>
          </a:p>
          <a:p>
            <a:pPr>
              <a:spcBef>
                <a:spcPct val="50000"/>
              </a:spcBef>
              <a:buClrTx/>
              <a:buSzTx/>
              <a:buFontTx/>
              <a:buNone/>
            </a:pPr>
            <a:r>
              <a:rPr kumimoji="0" lang="en-US" sz="1200" dirty="0">
                <a:solidFill>
                  <a:srgbClr val="000000"/>
                </a:solidFill>
                <a:latin typeface="Times New Roman" panose="02020603050405020304" pitchFamily="18" charset="0"/>
              </a:rPr>
              <a:t>The County Controller, Glenn Eckhart, is an elected official, independent of the administrative, legislative and judicial branches of Lehigh County Government. Audit reports are issued to </a:t>
            </a:r>
            <a:r>
              <a:rPr kumimoji="0" lang="en-US" sz="1200" dirty="0" smtClean="0">
                <a:solidFill>
                  <a:srgbClr val="000000"/>
                </a:solidFill>
                <a:latin typeface="Times New Roman" panose="02020603050405020304" pitchFamily="18" charset="0"/>
              </a:rPr>
              <a:t>the audited </a:t>
            </a:r>
            <a:r>
              <a:rPr kumimoji="0" lang="en-US" sz="1200" dirty="0">
                <a:solidFill>
                  <a:srgbClr val="000000"/>
                </a:solidFill>
                <a:latin typeface="Times New Roman" panose="02020603050405020304" pitchFamily="18" charset="0"/>
              </a:rPr>
              <a:t>management, the County Executive and the Board of Commissioners and any other parties in charge of governance.  All audit reports are a matter of public record and are available on the County of Lehigh website under the Office of the Controller.  Reports issued by the Office of the Controller are available on the internet at:</a:t>
            </a:r>
          </a:p>
          <a:p>
            <a:pPr>
              <a:lnSpc>
                <a:spcPct val="50000"/>
              </a:lnSpc>
              <a:spcBef>
                <a:spcPct val="70000"/>
              </a:spcBef>
              <a:buClrTx/>
              <a:buSzTx/>
              <a:buFontTx/>
              <a:buNone/>
            </a:pPr>
            <a:r>
              <a:rPr kumimoji="0" lang="en-US" sz="1000" dirty="0">
                <a:solidFill>
                  <a:schemeClr val="tx2"/>
                </a:solidFill>
                <a:latin typeface="Times New Roman" panose="02020603050405020304" pitchFamily="18" charset="0"/>
                <a:hlinkClick r:id="rId3"/>
              </a:rPr>
              <a:t>http://www.lehighcounty.org</a:t>
            </a:r>
            <a:r>
              <a:rPr kumimoji="0" lang="en-US" sz="1000" dirty="0">
                <a:solidFill>
                  <a:schemeClr val="tx2"/>
                </a:solidFill>
                <a:latin typeface="Times New Roman" panose="02020603050405020304" pitchFamily="18" charset="0"/>
              </a:rPr>
              <a:t>  </a:t>
            </a:r>
            <a:r>
              <a:rPr kumimoji="0" lang="en-US" sz="1000" dirty="0">
                <a:solidFill>
                  <a:srgbClr val="000000"/>
                </a:solidFill>
                <a:latin typeface="Times New Roman" panose="02020603050405020304" pitchFamily="18" charset="0"/>
              </a:rPr>
              <a:t>Select Departments, Controller, Reports by Year (2008 to the present)</a:t>
            </a:r>
          </a:p>
          <a:p>
            <a:pPr>
              <a:lnSpc>
                <a:spcPct val="50000"/>
              </a:lnSpc>
              <a:spcBef>
                <a:spcPct val="70000"/>
              </a:spcBef>
              <a:buClrTx/>
              <a:buSzTx/>
              <a:buFontTx/>
              <a:buNone/>
            </a:pPr>
            <a:endParaRPr kumimoji="0" lang="en-US" sz="1000" dirty="0">
              <a:solidFill>
                <a:srgbClr val="000000"/>
              </a:solidFill>
              <a:latin typeface="Times New Roman" panose="02020603050405020304" pitchFamily="18" charset="0"/>
            </a:endParaRPr>
          </a:p>
          <a:p>
            <a:pPr>
              <a:lnSpc>
                <a:spcPct val="50000"/>
              </a:lnSpc>
              <a:spcBef>
                <a:spcPct val="70000"/>
              </a:spcBef>
              <a:buClrTx/>
              <a:buSzTx/>
              <a:buFontTx/>
              <a:buNone/>
            </a:pPr>
            <a:endParaRPr kumimoji="0" lang="en-US" sz="1000" dirty="0">
              <a:solidFill>
                <a:srgbClr val="000000"/>
              </a:solidFill>
              <a:latin typeface="Times New Roman" panose="02020603050405020304" pitchFamily="18" charset="0"/>
            </a:endParaRPr>
          </a:p>
          <a:p>
            <a:pPr>
              <a:spcBef>
                <a:spcPct val="50000"/>
              </a:spcBef>
              <a:buClrTx/>
              <a:buSzTx/>
              <a:buFontTx/>
              <a:buNone/>
            </a:pPr>
            <a:endParaRPr kumimoji="0" lang="en-US" sz="1000" dirty="0">
              <a:latin typeface="Times New Roman" panose="02020603050405020304" pitchFamily="18" charset="0"/>
            </a:endParaRPr>
          </a:p>
          <a:p>
            <a:pPr>
              <a:spcBef>
                <a:spcPct val="50000"/>
              </a:spcBef>
              <a:buClrTx/>
              <a:buSzTx/>
              <a:buFontTx/>
              <a:buNone/>
            </a:pPr>
            <a:endParaRPr kumimoji="0" lang="en-US" sz="900" dirty="0">
              <a:latin typeface="Times New Roman" panose="02020603050405020304" pitchFamily="18" charset="0"/>
            </a:endParaRPr>
          </a:p>
        </p:txBody>
      </p:sp>
      <p:sp>
        <p:nvSpPr>
          <p:cNvPr id="13318" name="Text Box 4"/>
          <p:cNvSpPr txBox="1">
            <a:spLocks noChangeArrowheads="1"/>
          </p:cNvSpPr>
          <p:nvPr/>
        </p:nvSpPr>
        <p:spPr bwMode="auto">
          <a:xfrm>
            <a:off x="685800" y="3048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graphicFrame>
        <p:nvGraphicFramePr>
          <p:cNvPr id="13319" name="Object 2"/>
          <p:cNvGraphicFramePr>
            <a:graphicFrameLocks noChangeAspect="1"/>
          </p:cNvGraphicFramePr>
          <p:nvPr/>
        </p:nvGraphicFramePr>
        <p:xfrm>
          <a:off x="5334000" y="609600"/>
          <a:ext cx="1385888" cy="1978025"/>
        </p:xfrm>
        <a:graphic>
          <a:graphicData uri="http://schemas.openxmlformats.org/presentationml/2006/ole">
            <mc:AlternateContent xmlns:mc="http://schemas.openxmlformats.org/markup-compatibility/2006">
              <mc:Choice xmlns:v="urn:schemas-microsoft-com:vml" Requires="v">
                <p:oleObj spid="_x0000_s13414" name="Clip" r:id="rId4" imgW="3848100" imgH="5478463" progId="MS_ClipArt_Gallery.2">
                  <p:embed/>
                </p:oleObj>
              </mc:Choice>
              <mc:Fallback>
                <p:oleObj name="Clip" r:id="rId4" imgW="3848100" imgH="5478463" progId="MS_ClipArt_Gallery.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609600"/>
                        <a:ext cx="1385888" cy="1978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20" name="Rectangle 7"/>
          <p:cNvSpPr>
            <a:spLocks noChangeArrowheads="1"/>
          </p:cNvSpPr>
          <p:nvPr/>
        </p:nvSpPr>
        <p:spPr bwMode="auto">
          <a:xfrm>
            <a:off x="552450" y="7437438"/>
            <a:ext cx="5934075"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r>
              <a:rPr kumimoji="0" lang="en-US" sz="1400" b="1" i="1">
                <a:solidFill>
                  <a:srgbClr val="000000"/>
                </a:solidFill>
                <a:latin typeface="Times New Roman" panose="02020603050405020304" pitchFamily="18" charset="0"/>
              </a:rPr>
              <a:t>Audit Plans are Based on Risk Assessment. </a:t>
            </a:r>
            <a:endParaRPr kumimoji="0" lang="en-US" sz="1200" b="1" i="1">
              <a:solidFill>
                <a:srgbClr val="000000"/>
              </a:solidFill>
              <a:latin typeface="Times New Roman" panose="02020603050405020304" pitchFamily="18" charset="0"/>
            </a:endParaRPr>
          </a:p>
          <a:p>
            <a:pPr>
              <a:spcBef>
                <a:spcPct val="50000"/>
              </a:spcBef>
              <a:buClrTx/>
              <a:buSzTx/>
              <a:buFontTx/>
              <a:buNone/>
            </a:pPr>
            <a:r>
              <a:rPr kumimoji="0" lang="en-US" sz="1200">
                <a:solidFill>
                  <a:srgbClr val="000000"/>
                </a:solidFill>
                <a:latin typeface="Times New Roman" panose="02020603050405020304" pitchFamily="18" charset="0"/>
              </a:rPr>
              <a:t>All county activities are subject to audit.  Generally, we select audits based upon a number of risk factors.  We look at things such as the time since your last audit, the size of your operation, system changes and turnover of key staff. Various factors are weighed to determine our audit plan.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514350" y="406400"/>
            <a:ext cx="5657850" cy="1524000"/>
          </a:xfrm>
        </p:spPr>
        <p:txBody>
          <a:bodyPr/>
          <a:lstStyle/>
          <a:p>
            <a:r>
              <a:rPr lang="en-US" sz="2400" b="1" i="1" smtClean="0">
                <a:latin typeface="Bookman Old Style" panose="02050604050505020204" pitchFamily="18" charset="0"/>
              </a:rPr>
              <a:t>County Of Lehigh</a:t>
            </a:r>
            <a:br>
              <a:rPr lang="en-US" sz="2400" b="1" i="1" smtClean="0">
                <a:latin typeface="Bookman Old Style" panose="02050604050505020204" pitchFamily="18" charset="0"/>
              </a:rPr>
            </a:br>
            <a:r>
              <a:rPr lang="en-US" sz="2400" b="1" i="1" smtClean="0">
                <a:latin typeface="Bookman Old Style" panose="02050604050505020204" pitchFamily="18" charset="0"/>
              </a:rPr>
              <a:t>Office Of The Controller</a:t>
            </a:r>
            <a:br>
              <a:rPr lang="en-US" sz="2400" b="1" i="1" smtClean="0">
                <a:latin typeface="Bookman Old Style" panose="02050604050505020204" pitchFamily="18" charset="0"/>
              </a:rPr>
            </a:br>
            <a:r>
              <a:rPr lang="en-US" sz="2400" b="1" i="1" smtClean="0">
                <a:latin typeface="Bookman Old Style" panose="02050604050505020204" pitchFamily="18" charset="0"/>
              </a:rPr>
              <a:t>Risk-Based Auditing</a:t>
            </a:r>
            <a:endParaRPr lang="en-US" sz="2400" i="1" smtClean="0">
              <a:latin typeface="Times New Roman" panose="02020603050405020304" pitchFamily="18" charset="0"/>
            </a:endParaRPr>
          </a:p>
        </p:txBody>
      </p:sp>
      <p:sp>
        <p:nvSpPr>
          <p:cNvPr id="6" name="Footer Placeholder 2"/>
          <p:cNvSpPr>
            <a:spLocks noGrp="1"/>
          </p:cNvSpPr>
          <p:nvPr>
            <p:ph type="ftr" sz="quarter" idx="10"/>
          </p:nvPr>
        </p:nvSpPr>
        <p:spPr>
          <a:xfrm>
            <a:off x="942975" y="8686800"/>
            <a:ext cx="4143375" cy="457200"/>
          </a:xfrm>
        </p:spPr>
        <p:txBody>
          <a:bodyPr/>
          <a:lstStyle/>
          <a:p>
            <a:pPr>
              <a:defRPr/>
            </a:pPr>
            <a:r>
              <a:rPr lang="en-US" dirty="0"/>
              <a:t>Controller’s Office - Lehigh County Government Center Room 465</a:t>
            </a:r>
          </a:p>
          <a:p>
            <a:pPr>
              <a:defRPr/>
            </a:pPr>
            <a:r>
              <a:rPr lang="en-US" dirty="0"/>
              <a:t>17 S. Seventh St. Allentown, PA 18101-2400</a:t>
            </a:r>
          </a:p>
        </p:txBody>
      </p:sp>
      <p:sp>
        <p:nvSpPr>
          <p:cNvPr id="143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5219AE5A-3F8E-4128-9F35-859973E201CB}" type="slidenum">
              <a:rPr kumimoji="0" lang="en-US" sz="1400">
                <a:solidFill>
                  <a:schemeClr val="tx2"/>
                </a:solidFill>
              </a:rPr>
              <a:pPr>
                <a:spcBef>
                  <a:spcPct val="50000"/>
                </a:spcBef>
                <a:buClrTx/>
                <a:buSzTx/>
                <a:buFontTx/>
                <a:buNone/>
              </a:pPr>
              <a:t>7</a:t>
            </a:fld>
            <a:endParaRPr kumimoji="0" lang="en-US" sz="1400">
              <a:solidFill>
                <a:schemeClr val="tx2"/>
              </a:solidFill>
            </a:endParaRPr>
          </a:p>
        </p:txBody>
      </p:sp>
      <p:sp>
        <p:nvSpPr>
          <p:cNvPr id="14341" name="Text Box 3"/>
          <p:cNvSpPr txBox="1">
            <a:spLocks noChangeArrowheads="1"/>
          </p:cNvSpPr>
          <p:nvPr/>
        </p:nvSpPr>
        <p:spPr bwMode="auto">
          <a:xfrm>
            <a:off x="533400" y="2697163"/>
            <a:ext cx="5867400" cy="6347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1400" b="1" i="1" u="sng" dirty="0">
              <a:solidFill>
                <a:srgbClr val="000000"/>
              </a:solidFill>
              <a:latin typeface="Times New Roman" panose="02020603050405020304" pitchFamily="18" charset="0"/>
            </a:endParaRPr>
          </a:p>
          <a:p>
            <a:pPr>
              <a:spcBef>
                <a:spcPct val="50000"/>
              </a:spcBef>
              <a:buClrTx/>
              <a:buSzTx/>
              <a:buFontTx/>
              <a:buNone/>
            </a:pPr>
            <a:r>
              <a:rPr kumimoji="0" lang="en-US" sz="1400" b="1" i="1" u="sng" dirty="0">
                <a:solidFill>
                  <a:srgbClr val="000000"/>
                </a:solidFill>
                <a:latin typeface="Times New Roman" panose="02020603050405020304" pitchFamily="18" charset="0"/>
              </a:rPr>
              <a:t>Classification of Audits:</a:t>
            </a:r>
          </a:p>
          <a:p>
            <a:pPr>
              <a:spcBef>
                <a:spcPct val="50000"/>
              </a:spcBef>
              <a:buClrTx/>
              <a:buSzTx/>
              <a:buFontTx/>
              <a:buNone/>
            </a:pPr>
            <a:r>
              <a:rPr kumimoji="0" lang="en-US" sz="1400" dirty="0">
                <a:latin typeface="Times New Roman" panose="02020603050405020304" pitchFamily="18" charset="0"/>
                <a:cs typeface="Times New Roman" panose="02020603050405020304" pitchFamily="18" charset="0"/>
              </a:rPr>
              <a:t>We classify our audit population into three categories.  </a:t>
            </a:r>
          </a:p>
          <a:p>
            <a:pPr>
              <a:spcBef>
                <a:spcPct val="50000"/>
              </a:spcBef>
              <a:buClrTx/>
              <a:buSzTx/>
              <a:buFontTx/>
              <a:buNone/>
            </a:pPr>
            <a:r>
              <a:rPr kumimoji="0" lang="en-US" sz="1400" dirty="0">
                <a:latin typeface="Times New Roman" panose="02020603050405020304" pitchFamily="18" charset="0"/>
                <a:cs typeface="Times New Roman" panose="02020603050405020304" pitchFamily="18" charset="0"/>
              </a:rPr>
              <a:t>Many class one audits are  audits we have to do because of a statutory requirement (county or state.)  C</a:t>
            </a:r>
            <a:r>
              <a:rPr kumimoji="0" lang="en-US" sz="1400" dirty="0" smtClean="0">
                <a:latin typeface="Times New Roman" panose="02020603050405020304" pitchFamily="18" charset="0"/>
                <a:cs typeface="Times New Roman" panose="02020603050405020304" pitchFamily="18" charset="0"/>
              </a:rPr>
              <a:t>lass </a:t>
            </a:r>
            <a:r>
              <a:rPr kumimoji="0" lang="en-US" sz="1400" dirty="0">
                <a:latin typeface="Times New Roman" panose="02020603050405020304" pitchFamily="18" charset="0"/>
                <a:cs typeface="Times New Roman" panose="02020603050405020304" pitchFamily="18" charset="0"/>
              </a:rPr>
              <a:t>one audits </a:t>
            </a:r>
            <a:r>
              <a:rPr kumimoji="0" lang="en-US" sz="1400" dirty="0" smtClean="0">
                <a:latin typeface="Times New Roman" panose="02020603050405020304" pitchFamily="18" charset="0"/>
                <a:cs typeface="Times New Roman" panose="02020603050405020304" pitchFamily="18" charset="0"/>
              </a:rPr>
              <a:t>also include </a:t>
            </a:r>
            <a:r>
              <a:rPr kumimoji="0" lang="en-US" sz="1400" dirty="0">
                <a:latin typeface="Times New Roman" panose="02020603050405020304" pitchFamily="18" charset="0"/>
                <a:cs typeface="Times New Roman" panose="02020603050405020304" pitchFamily="18" charset="0"/>
              </a:rPr>
              <a:t>what we classify as “</a:t>
            </a:r>
            <a:r>
              <a:rPr kumimoji="0" lang="en-US" sz="1400" b="1" dirty="0">
                <a:latin typeface="Times New Roman" panose="02020603050405020304" pitchFamily="18" charset="0"/>
                <a:cs typeface="Times New Roman" panose="02020603050405020304" pitchFamily="18" charset="0"/>
              </a:rPr>
              <a:t>Continuous  Audits</a:t>
            </a:r>
            <a:r>
              <a:rPr kumimoji="0" lang="en-US" sz="1400" dirty="0">
                <a:latin typeface="Times New Roman" panose="02020603050405020304" pitchFamily="18" charset="0"/>
                <a:cs typeface="Times New Roman" panose="02020603050405020304" pitchFamily="18" charset="0"/>
              </a:rPr>
              <a:t>” – the verification of monthly reported revenue for row offices and magisterial district court offices, weekly vendor payment reviews, bi-weekly payroll reviews, monthly pension payment reviews and other periodic disbursements made by the county.  Other mandated audits include, among others, the magisterial district justice operations, nursing home resident trustee accounts, jail inmate accounts, and the district attorney’s annual drug forfeiture report .</a:t>
            </a:r>
          </a:p>
          <a:p>
            <a:pPr>
              <a:spcBef>
                <a:spcPct val="50000"/>
              </a:spcBef>
              <a:buClrTx/>
              <a:buSzTx/>
              <a:buFontTx/>
              <a:buNone/>
            </a:pPr>
            <a:r>
              <a:rPr kumimoji="0" lang="en-US" sz="1400" dirty="0">
                <a:latin typeface="Times New Roman" panose="02020603050405020304" pitchFamily="18" charset="0"/>
                <a:cs typeface="Times New Roman" panose="02020603050405020304" pitchFamily="18" charset="0"/>
              </a:rPr>
              <a:t>Class two audits are discretionary and are scheduled based on individual priority and staff time availability. The population of  class two audits is a dynamic and evolving list to be expanded as we identify changing risk factors and additional audit areas.  We refer to these audits as “</a:t>
            </a:r>
            <a:r>
              <a:rPr kumimoji="0" lang="en-US" sz="1400" b="1" dirty="0">
                <a:latin typeface="Times New Roman" panose="02020603050405020304" pitchFamily="18" charset="0"/>
                <a:cs typeface="Times New Roman" panose="02020603050405020304" pitchFamily="18" charset="0"/>
              </a:rPr>
              <a:t>Periodic Risk-based Audits</a:t>
            </a:r>
            <a:r>
              <a:rPr kumimoji="0" lang="en-US" sz="1400" dirty="0">
                <a:latin typeface="Times New Roman" panose="02020603050405020304" pitchFamily="18" charset="0"/>
                <a:cs typeface="Times New Roman" panose="02020603050405020304" pitchFamily="18" charset="0"/>
              </a:rPr>
              <a:t>” – involving financial / attestation / performance audits requiring analytical review, substantive detail testing, tests of internal control, and management effectiveness &amp; efficiency.</a:t>
            </a:r>
          </a:p>
          <a:p>
            <a:pPr>
              <a:spcBef>
                <a:spcPct val="50000"/>
              </a:spcBef>
              <a:buClrTx/>
              <a:buSzTx/>
              <a:buFontTx/>
              <a:buNone/>
            </a:pPr>
            <a:r>
              <a:rPr kumimoji="0" lang="en-US" sz="1400" dirty="0">
                <a:latin typeface="Times New Roman" panose="02020603050405020304" pitchFamily="18" charset="0"/>
                <a:cs typeface="Times New Roman" panose="02020603050405020304" pitchFamily="18" charset="0"/>
              </a:rPr>
              <a:t>Class three audits are “</a:t>
            </a:r>
            <a:r>
              <a:rPr kumimoji="0" lang="en-US" sz="1400" b="1" dirty="0">
                <a:latin typeface="Times New Roman" panose="02020603050405020304" pitchFamily="18" charset="0"/>
                <a:cs typeface="Times New Roman" panose="02020603050405020304" pitchFamily="18" charset="0"/>
              </a:rPr>
              <a:t>High Priority</a:t>
            </a:r>
            <a:r>
              <a:rPr kumimoji="0" lang="en-US" sz="1400" dirty="0">
                <a:latin typeface="Times New Roman" panose="02020603050405020304" pitchFamily="18" charset="0"/>
                <a:cs typeface="Times New Roman" panose="02020603050405020304" pitchFamily="18" charset="0"/>
              </a:rPr>
              <a:t>” (fraud, ethics hotline, or special request) audits. This work is generally not known ahead of time.  Class three audits require immediate focus and attention and are given priority over class one and two audit work.</a:t>
            </a:r>
          </a:p>
          <a:p>
            <a:pPr>
              <a:spcBef>
                <a:spcPct val="50000"/>
              </a:spcBef>
              <a:buClrTx/>
              <a:buSzTx/>
              <a:buFontTx/>
              <a:buNone/>
            </a:pPr>
            <a:r>
              <a:rPr kumimoji="0" lang="en-US" sz="1400" b="1" i="1" dirty="0">
                <a:solidFill>
                  <a:srgbClr val="000000"/>
                </a:solidFill>
                <a:latin typeface="Times New Roman" panose="02020603050405020304" pitchFamily="18" charset="0"/>
              </a:rPr>
              <a:t> </a:t>
            </a:r>
            <a:endParaRPr kumimoji="0" lang="en-US" sz="1200" b="1" i="1" dirty="0">
              <a:solidFill>
                <a:srgbClr val="000000"/>
              </a:solidFill>
              <a:latin typeface="Times New Roman" panose="02020603050405020304" pitchFamily="18" charset="0"/>
            </a:endParaRPr>
          </a:p>
          <a:p>
            <a:pPr>
              <a:spcBef>
                <a:spcPct val="50000"/>
              </a:spcBef>
              <a:buClrTx/>
              <a:buSzTx/>
              <a:buFontTx/>
              <a:buNone/>
            </a:pPr>
            <a:endParaRPr kumimoji="0" lang="en-US" sz="1000" dirty="0">
              <a:latin typeface="Times New Roman" panose="02020603050405020304" pitchFamily="18" charset="0"/>
            </a:endParaRPr>
          </a:p>
          <a:p>
            <a:pPr>
              <a:spcBef>
                <a:spcPct val="50000"/>
              </a:spcBef>
              <a:buClrTx/>
              <a:buSzTx/>
              <a:buFontTx/>
              <a:buNone/>
            </a:pPr>
            <a:endParaRPr kumimoji="0" lang="en-US" sz="900" dirty="0">
              <a:latin typeface="Times New Roman" panose="02020603050405020304" pitchFamily="18" charset="0"/>
            </a:endParaRPr>
          </a:p>
        </p:txBody>
      </p:sp>
      <p:sp>
        <p:nvSpPr>
          <p:cNvPr id="14342" name="Text Box 4"/>
          <p:cNvSpPr txBox="1">
            <a:spLocks noChangeArrowheads="1"/>
          </p:cNvSpPr>
          <p:nvPr/>
        </p:nvSpPr>
        <p:spPr bwMode="auto">
          <a:xfrm>
            <a:off x="685800" y="3048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4408" y="2805830"/>
            <a:ext cx="1227792" cy="829339"/>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US" sz="2400" b="1" i="1" smtClean="0">
                <a:latin typeface="Bookman Old Style" panose="02050604050505020204" pitchFamily="18" charset="0"/>
              </a:rPr>
              <a:t>County Of Lehigh</a:t>
            </a:r>
            <a:br>
              <a:rPr lang="en-US" sz="2400" b="1" i="1" smtClean="0">
                <a:latin typeface="Bookman Old Style" panose="02050604050505020204" pitchFamily="18" charset="0"/>
              </a:rPr>
            </a:br>
            <a:r>
              <a:rPr lang="en-US" sz="2400" b="1" i="1" smtClean="0">
                <a:latin typeface="Bookman Old Style" panose="02050604050505020204" pitchFamily="18" charset="0"/>
              </a:rPr>
              <a:t>Office Of The Controller</a:t>
            </a:r>
            <a:br>
              <a:rPr lang="en-US" sz="2400" b="1" i="1" smtClean="0">
                <a:latin typeface="Bookman Old Style" panose="02050604050505020204" pitchFamily="18" charset="0"/>
              </a:rPr>
            </a:br>
            <a:r>
              <a:rPr lang="en-US" sz="2400" b="1" i="1" smtClean="0">
                <a:latin typeface="Bookman Old Style" panose="02050604050505020204" pitchFamily="18" charset="0"/>
              </a:rPr>
              <a:t>Audit Effectiveness Questionnaire</a:t>
            </a:r>
            <a:endParaRPr lang="en-US" sz="2400" b="1" i="1" smtClean="0">
              <a:latin typeface="Times New Roman" panose="02020603050405020304" pitchFamily="18" charset="0"/>
            </a:endParaRPr>
          </a:p>
        </p:txBody>
      </p:sp>
      <p:sp>
        <p:nvSpPr>
          <p:cNvPr id="15365" name="Rectangle 11"/>
          <p:cNvSpPr>
            <a:spLocks noGrp="1" noChangeArrowheads="1"/>
          </p:cNvSpPr>
          <p:nvPr>
            <p:ph idx="1"/>
          </p:nvPr>
        </p:nvSpPr>
        <p:spPr/>
        <p:txBody>
          <a:bodyPr>
            <a:normAutofit lnSpcReduction="10000"/>
          </a:bodyPr>
          <a:lstStyle/>
          <a:p>
            <a:pPr>
              <a:spcBef>
                <a:spcPct val="0"/>
              </a:spcBef>
              <a:buClrTx/>
              <a:buSzTx/>
              <a:buFontTx/>
              <a:buNone/>
            </a:pPr>
            <a:r>
              <a:rPr lang="en-US" sz="1400" dirty="0" smtClean="0">
                <a:solidFill>
                  <a:srgbClr val="000000"/>
                </a:solidFill>
                <a:latin typeface="Times New Roman" panose="02020603050405020304" pitchFamily="18" charset="0"/>
              </a:rPr>
              <a:t>Beginning in late 1998, the office of the controller sent an audit effectiveness </a:t>
            </a:r>
          </a:p>
          <a:p>
            <a:pPr>
              <a:spcBef>
                <a:spcPct val="0"/>
              </a:spcBef>
              <a:buClrTx/>
              <a:buSzTx/>
              <a:buFontTx/>
              <a:buNone/>
            </a:pPr>
            <a:r>
              <a:rPr lang="en-US" sz="1400" dirty="0" smtClean="0">
                <a:solidFill>
                  <a:srgbClr val="000000"/>
                </a:solidFill>
                <a:latin typeface="Times New Roman" panose="02020603050405020304" pitchFamily="18" charset="0"/>
              </a:rPr>
              <a:t>questionnaire to the audited management after each audit was completed. Our </a:t>
            </a:r>
          </a:p>
          <a:p>
            <a:pPr>
              <a:spcBef>
                <a:spcPct val="0"/>
              </a:spcBef>
              <a:buClrTx/>
              <a:buSzTx/>
              <a:buFontTx/>
              <a:buNone/>
            </a:pPr>
            <a:r>
              <a:rPr lang="en-US" sz="1400" dirty="0" smtClean="0">
                <a:solidFill>
                  <a:srgbClr val="000000"/>
                </a:solidFill>
                <a:latin typeface="Times New Roman" panose="02020603050405020304" pitchFamily="18" charset="0"/>
              </a:rPr>
              <a:t>questionnaire topics included audit planning, fieldwork and reporting.  </a:t>
            </a:r>
          </a:p>
          <a:p>
            <a:pPr>
              <a:spcBef>
                <a:spcPct val="0"/>
              </a:spcBef>
              <a:buClrTx/>
              <a:buSzTx/>
              <a:buFontTx/>
              <a:buNone/>
            </a:pPr>
            <a:r>
              <a:rPr lang="en-US" sz="1400" dirty="0" smtClean="0">
                <a:solidFill>
                  <a:srgbClr val="000000"/>
                </a:solidFill>
                <a:latin typeface="Times New Roman" panose="02020603050405020304" pitchFamily="18" charset="0"/>
              </a:rPr>
              <a:t>Ratings from 1 (inadequate) to 5 (excellent) were requested for each of 13 </a:t>
            </a:r>
          </a:p>
          <a:p>
            <a:pPr>
              <a:spcBef>
                <a:spcPct val="0"/>
              </a:spcBef>
              <a:buClrTx/>
              <a:buSzTx/>
              <a:buFontTx/>
              <a:buNone/>
            </a:pPr>
            <a:r>
              <a:rPr lang="en-US" sz="1400" dirty="0" smtClean="0">
                <a:solidFill>
                  <a:srgbClr val="000000"/>
                </a:solidFill>
                <a:latin typeface="Times New Roman" panose="02020603050405020304" pitchFamily="18" charset="0"/>
              </a:rPr>
              <a:t>questions related to our audit performance.  Other written comments were also </a:t>
            </a:r>
          </a:p>
          <a:p>
            <a:pPr>
              <a:spcBef>
                <a:spcPct val="0"/>
              </a:spcBef>
              <a:buClrTx/>
              <a:buSzTx/>
              <a:buFontTx/>
              <a:buNone/>
            </a:pPr>
            <a:r>
              <a:rPr lang="en-US" sz="1400" dirty="0" smtClean="0">
                <a:solidFill>
                  <a:srgbClr val="000000"/>
                </a:solidFill>
                <a:latin typeface="Times New Roman" panose="02020603050405020304" pitchFamily="18" charset="0"/>
              </a:rPr>
              <a:t>requested from the audited management.  </a:t>
            </a:r>
          </a:p>
          <a:p>
            <a:pPr>
              <a:spcBef>
                <a:spcPct val="0"/>
              </a:spcBef>
              <a:buClrTx/>
              <a:buSzTx/>
              <a:buFontTx/>
              <a:buNone/>
            </a:pPr>
            <a:endParaRPr lang="en-US" sz="1400" dirty="0" smtClean="0">
              <a:solidFill>
                <a:srgbClr val="000000"/>
              </a:solidFill>
              <a:latin typeface="Times New Roman" panose="02020603050405020304" pitchFamily="18" charset="0"/>
            </a:endParaRPr>
          </a:p>
          <a:p>
            <a:pPr>
              <a:spcBef>
                <a:spcPct val="0"/>
              </a:spcBef>
              <a:buClrTx/>
              <a:buSzTx/>
              <a:buFontTx/>
              <a:buNone/>
            </a:pPr>
            <a:r>
              <a:rPr lang="en-US" sz="1400" dirty="0" smtClean="0">
                <a:solidFill>
                  <a:srgbClr val="000000"/>
                </a:solidFill>
                <a:latin typeface="Times New Roman" panose="02020603050405020304" pitchFamily="18" charset="0"/>
              </a:rPr>
              <a:t>The average of the responses received rated our performance as 4.8 in 2017. </a:t>
            </a:r>
          </a:p>
          <a:p>
            <a:pPr>
              <a:spcBef>
                <a:spcPct val="0"/>
              </a:spcBef>
              <a:buClrTx/>
              <a:buSzTx/>
              <a:buFontTx/>
              <a:buNone/>
            </a:pPr>
            <a:r>
              <a:rPr lang="en-US" sz="1400" dirty="0" smtClean="0">
                <a:solidFill>
                  <a:srgbClr val="000000"/>
                </a:solidFill>
                <a:latin typeface="Times New Roman" panose="02020603050405020304" pitchFamily="18" charset="0"/>
              </a:rPr>
              <a:t>The following are the ratings for the last five years: </a:t>
            </a:r>
          </a:p>
          <a:p>
            <a:pPr>
              <a:spcBef>
                <a:spcPct val="0"/>
              </a:spcBef>
              <a:buClrTx/>
              <a:buSzTx/>
              <a:buFontTx/>
              <a:buNone/>
            </a:pPr>
            <a:r>
              <a:rPr lang="en-US" sz="1400" b="1" dirty="0" smtClean="0">
                <a:solidFill>
                  <a:srgbClr val="000000"/>
                </a:solidFill>
                <a:latin typeface="Times New Roman" panose="02020603050405020304" pitchFamily="18" charset="0"/>
              </a:rPr>
              <a:t>	</a:t>
            </a:r>
          </a:p>
          <a:p>
            <a:pPr>
              <a:spcBef>
                <a:spcPct val="0"/>
              </a:spcBef>
              <a:buClrTx/>
              <a:buSzTx/>
              <a:buFontTx/>
              <a:buNone/>
            </a:pPr>
            <a:r>
              <a:rPr lang="en-US" sz="1400" b="1" dirty="0" smtClean="0">
                <a:solidFill>
                  <a:srgbClr val="000000"/>
                </a:solidFill>
                <a:latin typeface="Times New Roman" panose="02020603050405020304" pitchFamily="18" charset="0"/>
              </a:rPr>
              <a:t>			 </a:t>
            </a:r>
          </a:p>
          <a:p>
            <a:pPr>
              <a:spcBef>
                <a:spcPct val="0"/>
              </a:spcBef>
              <a:buClrTx/>
              <a:buSzTx/>
              <a:buFontTx/>
              <a:buNone/>
            </a:pPr>
            <a:r>
              <a:rPr lang="en-US" sz="1400" b="1" dirty="0">
                <a:solidFill>
                  <a:srgbClr val="000000"/>
                </a:solidFill>
                <a:latin typeface="Times New Roman" panose="02020603050405020304" pitchFamily="18" charset="0"/>
              </a:rPr>
              <a:t>	</a:t>
            </a:r>
            <a:r>
              <a:rPr lang="en-US" sz="1400" b="1" dirty="0" smtClean="0">
                <a:solidFill>
                  <a:srgbClr val="000000"/>
                </a:solidFill>
                <a:latin typeface="Times New Roman" panose="02020603050405020304" pitchFamily="18" charset="0"/>
              </a:rPr>
              <a:t>	4.8 in 2017</a:t>
            </a:r>
          </a:p>
          <a:p>
            <a:pPr>
              <a:spcBef>
                <a:spcPct val="0"/>
              </a:spcBef>
              <a:buClrTx/>
              <a:buSzTx/>
              <a:buFontTx/>
              <a:buNone/>
            </a:pPr>
            <a:r>
              <a:rPr lang="en-US" sz="1400" b="1" dirty="0">
                <a:solidFill>
                  <a:srgbClr val="000000"/>
                </a:solidFill>
                <a:latin typeface="Times New Roman" panose="02020603050405020304" pitchFamily="18" charset="0"/>
              </a:rPr>
              <a:t>	</a:t>
            </a:r>
            <a:r>
              <a:rPr lang="en-US" sz="1400" b="1" dirty="0" smtClean="0">
                <a:solidFill>
                  <a:srgbClr val="000000"/>
                </a:solidFill>
                <a:latin typeface="Times New Roman" panose="02020603050405020304" pitchFamily="18" charset="0"/>
              </a:rPr>
              <a:t>	</a:t>
            </a:r>
            <a:r>
              <a:rPr lang="en-US" sz="1400" dirty="0" smtClean="0">
                <a:solidFill>
                  <a:srgbClr val="000000"/>
                </a:solidFill>
                <a:latin typeface="Times New Roman" panose="02020603050405020304" pitchFamily="18" charset="0"/>
              </a:rPr>
              <a:t>4.5 in 2016</a:t>
            </a:r>
          </a:p>
          <a:p>
            <a:pPr>
              <a:spcBef>
                <a:spcPct val="0"/>
              </a:spcBef>
              <a:buClrTx/>
              <a:buSzTx/>
              <a:buFontTx/>
              <a:buNone/>
            </a:pPr>
            <a:r>
              <a:rPr lang="en-US" sz="1400" b="1" dirty="0">
                <a:solidFill>
                  <a:srgbClr val="000000"/>
                </a:solidFill>
                <a:latin typeface="Times New Roman" panose="02020603050405020304" pitchFamily="18" charset="0"/>
              </a:rPr>
              <a:t>	</a:t>
            </a:r>
            <a:r>
              <a:rPr lang="en-US" sz="1400" b="1" dirty="0" smtClean="0">
                <a:solidFill>
                  <a:srgbClr val="000000"/>
                </a:solidFill>
                <a:latin typeface="Times New Roman" panose="02020603050405020304" pitchFamily="18" charset="0"/>
              </a:rPr>
              <a:t>	</a:t>
            </a:r>
            <a:r>
              <a:rPr lang="en-US" sz="1400" dirty="0" smtClean="0">
                <a:solidFill>
                  <a:srgbClr val="000000"/>
                </a:solidFill>
                <a:latin typeface="Times New Roman" panose="02020603050405020304" pitchFamily="18" charset="0"/>
              </a:rPr>
              <a:t>4.5 in 2015</a:t>
            </a:r>
          </a:p>
          <a:p>
            <a:pPr>
              <a:spcBef>
                <a:spcPct val="0"/>
              </a:spcBef>
              <a:buClrTx/>
              <a:buSzTx/>
              <a:buFontTx/>
              <a:buNone/>
            </a:pPr>
            <a:r>
              <a:rPr lang="en-US" sz="1400" b="1" dirty="0" smtClean="0">
                <a:solidFill>
                  <a:srgbClr val="000000"/>
                </a:solidFill>
                <a:latin typeface="Times New Roman" panose="02020603050405020304" pitchFamily="18" charset="0"/>
              </a:rPr>
              <a:t>		</a:t>
            </a:r>
            <a:r>
              <a:rPr lang="en-US" sz="1400" dirty="0" smtClean="0">
                <a:solidFill>
                  <a:srgbClr val="000000"/>
                </a:solidFill>
                <a:latin typeface="Times New Roman" panose="02020603050405020304" pitchFamily="18" charset="0"/>
              </a:rPr>
              <a:t>4.4 in 2014</a:t>
            </a:r>
          </a:p>
          <a:p>
            <a:pPr>
              <a:spcBef>
                <a:spcPct val="0"/>
              </a:spcBef>
              <a:buClrTx/>
              <a:buSzTx/>
              <a:buFontTx/>
              <a:buNone/>
            </a:pPr>
            <a:r>
              <a:rPr lang="en-US" sz="1400" b="1" dirty="0" smtClean="0">
                <a:solidFill>
                  <a:srgbClr val="000000"/>
                </a:solidFill>
                <a:latin typeface="Times New Roman" panose="02020603050405020304" pitchFamily="18" charset="0"/>
              </a:rPr>
              <a:t>		</a:t>
            </a:r>
            <a:r>
              <a:rPr lang="en-US" sz="1400" dirty="0" smtClean="0">
                <a:solidFill>
                  <a:srgbClr val="000000"/>
                </a:solidFill>
                <a:latin typeface="Times New Roman" panose="02020603050405020304" pitchFamily="18" charset="0"/>
              </a:rPr>
              <a:t>4.8 </a:t>
            </a:r>
            <a:r>
              <a:rPr lang="en-US" sz="1400" dirty="0">
                <a:solidFill>
                  <a:srgbClr val="000000"/>
                </a:solidFill>
                <a:latin typeface="Times New Roman" panose="02020603050405020304" pitchFamily="18" charset="0"/>
              </a:rPr>
              <a:t>in 2013 </a:t>
            </a:r>
            <a:endParaRPr lang="en-US" sz="1400" dirty="0" smtClean="0">
              <a:solidFill>
                <a:srgbClr val="000000"/>
              </a:solidFill>
              <a:latin typeface="Times New Roman" panose="02020603050405020304" pitchFamily="18" charset="0"/>
            </a:endParaRPr>
          </a:p>
          <a:p>
            <a:pPr>
              <a:spcBef>
                <a:spcPct val="0"/>
              </a:spcBef>
              <a:buClrTx/>
              <a:buSzTx/>
              <a:buNone/>
            </a:pPr>
            <a:r>
              <a:rPr lang="en-US" sz="1400" b="1" dirty="0" smtClean="0">
                <a:solidFill>
                  <a:srgbClr val="000000"/>
                </a:solidFill>
                <a:latin typeface="Times New Roman" panose="02020603050405020304" pitchFamily="18" charset="0"/>
              </a:rPr>
              <a:t>			 </a:t>
            </a:r>
            <a:endParaRPr lang="en-US" sz="1400" dirty="0">
              <a:solidFill>
                <a:srgbClr val="000000"/>
              </a:solidFill>
              <a:latin typeface="Times New Roman" panose="02020603050405020304" pitchFamily="18" charset="0"/>
            </a:endParaRPr>
          </a:p>
          <a:p>
            <a:pPr>
              <a:spcBef>
                <a:spcPct val="0"/>
              </a:spcBef>
              <a:buClrTx/>
              <a:buSzTx/>
              <a:buFontTx/>
              <a:buNone/>
            </a:pPr>
            <a:endParaRPr lang="en-US" sz="1400" dirty="0" smtClean="0">
              <a:solidFill>
                <a:srgbClr val="000000"/>
              </a:solidFill>
              <a:latin typeface="Times New Roman" panose="02020603050405020304" pitchFamily="18" charset="0"/>
            </a:endParaRPr>
          </a:p>
          <a:p>
            <a:pPr>
              <a:spcBef>
                <a:spcPct val="0"/>
              </a:spcBef>
              <a:buClrTx/>
              <a:buSzTx/>
              <a:buFontTx/>
              <a:buNone/>
            </a:pPr>
            <a:r>
              <a:rPr lang="en-US" sz="1400" dirty="0" smtClean="0">
                <a:solidFill>
                  <a:srgbClr val="000000"/>
                </a:solidFill>
                <a:latin typeface="Times New Roman" panose="02020603050405020304" pitchFamily="18" charset="0"/>
              </a:rPr>
              <a:t>			 </a:t>
            </a:r>
          </a:p>
          <a:p>
            <a:pPr>
              <a:spcBef>
                <a:spcPct val="0"/>
              </a:spcBef>
              <a:buClrTx/>
              <a:buSzTx/>
              <a:buFontTx/>
              <a:buNone/>
            </a:pPr>
            <a:r>
              <a:rPr lang="en-US" sz="1400" dirty="0" smtClean="0">
                <a:solidFill>
                  <a:srgbClr val="000000"/>
                </a:solidFill>
                <a:latin typeface="Times New Roman" panose="02020603050405020304" pitchFamily="18" charset="0"/>
              </a:rPr>
              <a:t>			</a:t>
            </a:r>
          </a:p>
          <a:p>
            <a:pPr>
              <a:spcBef>
                <a:spcPct val="0"/>
              </a:spcBef>
              <a:buClrTx/>
              <a:buSzTx/>
              <a:buFontTx/>
              <a:buNone/>
            </a:pPr>
            <a:r>
              <a:rPr lang="en-US" sz="1400" dirty="0" smtClean="0">
                <a:solidFill>
                  <a:srgbClr val="000000"/>
                </a:solidFill>
                <a:latin typeface="Times New Roman" panose="02020603050405020304" pitchFamily="18" charset="0"/>
              </a:rPr>
              <a:t>						</a:t>
            </a:r>
          </a:p>
          <a:p>
            <a:pPr>
              <a:spcBef>
                <a:spcPct val="0"/>
              </a:spcBef>
              <a:buClrTx/>
              <a:buSzTx/>
              <a:buFontTx/>
              <a:buNone/>
            </a:pPr>
            <a:r>
              <a:rPr lang="en-US" sz="1400" b="1" dirty="0" smtClean="0">
                <a:solidFill>
                  <a:srgbClr val="000000"/>
                </a:solidFill>
                <a:latin typeface="Times New Roman" panose="02020603050405020304" pitchFamily="18" charset="0"/>
              </a:rPr>
              <a:t>	</a:t>
            </a:r>
          </a:p>
          <a:p>
            <a:pPr>
              <a:spcBef>
                <a:spcPct val="0"/>
              </a:spcBef>
              <a:buClrTx/>
              <a:buSzTx/>
              <a:buFontTx/>
              <a:buNone/>
            </a:pPr>
            <a:r>
              <a:rPr lang="en-US" sz="1300" b="1" dirty="0" smtClean="0">
                <a:solidFill>
                  <a:srgbClr val="000000"/>
                </a:solidFill>
                <a:latin typeface="Times New Roman" panose="02020603050405020304" pitchFamily="18" charset="0"/>
              </a:rPr>
              <a:t>The questionnaire describes a 4 rating as “very good” and a 5 as “excellent.”</a:t>
            </a:r>
          </a:p>
          <a:p>
            <a:pPr>
              <a:spcBef>
                <a:spcPct val="0"/>
              </a:spcBef>
              <a:buClrTx/>
              <a:buSzTx/>
              <a:buFontTx/>
              <a:buNone/>
            </a:pPr>
            <a:endParaRPr lang="en-US" sz="1300" b="1" dirty="0" smtClean="0">
              <a:solidFill>
                <a:srgbClr val="000000"/>
              </a:solidFill>
              <a:latin typeface="Times New Roman" panose="02020603050405020304" pitchFamily="18" charset="0"/>
            </a:endParaRPr>
          </a:p>
          <a:p>
            <a:pPr>
              <a:spcBef>
                <a:spcPct val="0"/>
              </a:spcBef>
              <a:buClrTx/>
              <a:buSzTx/>
              <a:buFontTx/>
              <a:buNone/>
            </a:pPr>
            <a:r>
              <a:rPr lang="en-US" sz="1400" dirty="0" smtClean="0">
                <a:solidFill>
                  <a:srgbClr val="000000"/>
                </a:solidFill>
                <a:latin typeface="Times New Roman" panose="02020603050405020304" pitchFamily="18" charset="0"/>
              </a:rPr>
              <a:t>The questionnaire is helpful to gauge the effectiveness of our audits and the</a:t>
            </a:r>
          </a:p>
          <a:p>
            <a:pPr>
              <a:spcBef>
                <a:spcPct val="0"/>
              </a:spcBef>
              <a:buClrTx/>
              <a:buSzTx/>
              <a:buFontTx/>
              <a:buNone/>
            </a:pPr>
            <a:r>
              <a:rPr lang="en-US" sz="1400" dirty="0" smtClean="0">
                <a:solidFill>
                  <a:srgbClr val="000000"/>
                </a:solidFill>
                <a:latin typeface="Times New Roman" panose="02020603050405020304" pitchFamily="18" charset="0"/>
              </a:rPr>
              <a:t>degree of customer satisfaction. The input received helps us in the planning</a:t>
            </a:r>
          </a:p>
          <a:p>
            <a:pPr>
              <a:spcBef>
                <a:spcPct val="0"/>
              </a:spcBef>
              <a:buClrTx/>
              <a:buSzTx/>
              <a:buFontTx/>
              <a:buNone/>
            </a:pPr>
            <a:r>
              <a:rPr lang="en-US" sz="1400" dirty="0" smtClean="0">
                <a:solidFill>
                  <a:srgbClr val="000000"/>
                </a:solidFill>
                <a:latin typeface="Times New Roman" panose="02020603050405020304" pitchFamily="18" charset="0"/>
              </a:rPr>
              <a:t>and performance of future audits.  We thank all who took the time to respond</a:t>
            </a:r>
          </a:p>
          <a:p>
            <a:pPr>
              <a:spcBef>
                <a:spcPct val="0"/>
              </a:spcBef>
              <a:buClrTx/>
              <a:buSzTx/>
              <a:buFontTx/>
              <a:buNone/>
            </a:pPr>
            <a:r>
              <a:rPr lang="en-US" sz="1400" dirty="0" smtClean="0">
                <a:solidFill>
                  <a:srgbClr val="000000"/>
                </a:solidFill>
                <a:latin typeface="Times New Roman" panose="02020603050405020304" pitchFamily="18" charset="0"/>
              </a:rPr>
              <a:t>to the questionnaire.</a:t>
            </a:r>
          </a:p>
          <a:p>
            <a:pPr>
              <a:spcBef>
                <a:spcPct val="0"/>
              </a:spcBef>
              <a:buClrTx/>
              <a:buSzTx/>
              <a:buFontTx/>
              <a:buNone/>
            </a:pPr>
            <a:endParaRPr lang="en-US" sz="1400" dirty="0" smtClean="0">
              <a:latin typeface="Times New Roman" panose="02020603050405020304" pitchFamily="18" charset="0"/>
            </a:endParaRPr>
          </a:p>
          <a:p>
            <a:pPr>
              <a:spcBef>
                <a:spcPct val="0"/>
              </a:spcBef>
              <a:buClrTx/>
              <a:buSzTx/>
              <a:buFontTx/>
              <a:buNone/>
            </a:pPr>
            <a:endParaRPr lang="en-US" sz="1400" dirty="0" smtClean="0">
              <a:latin typeface="Times New Roman" panose="02020603050405020304" pitchFamily="18" charset="0"/>
            </a:endParaRPr>
          </a:p>
        </p:txBody>
      </p:sp>
      <p:sp>
        <p:nvSpPr>
          <p:cNvPr id="7" name="Footer Placeholder 3"/>
          <p:cNvSpPr>
            <a:spLocks noGrp="1"/>
          </p:cNvSpPr>
          <p:nvPr>
            <p:ph type="ftr" sz="quarter" idx="10"/>
          </p:nvPr>
        </p:nvSpPr>
        <p:spPr/>
        <p:txBody>
          <a:bodyPr/>
          <a:lstStyle/>
          <a:p>
            <a:pPr>
              <a:defRPr/>
            </a:pPr>
            <a:r>
              <a:rPr lang="en-US" dirty="0"/>
              <a:t>Controller’s Office - Lehigh County Government Center Room 465</a:t>
            </a:r>
          </a:p>
          <a:p>
            <a:pPr>
              <a:defRPr/>
            </a:pPr>
            <a:r>
              <a:rPr lang="en-US" dirty="0"/>
              <a:t>17 S. Seventh St. Allentown, PA 18101-2400</a:t>
            </a:r>
          </a:p>
        </p:txBody>
      </p:sp>
      <p:sp>
        <p:nvSpPr>
          <p:cNvPr id="1536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fld id="{C7605854-0A57-4114-ABD5-069DE62CC835}" type="slidenum">
              <a:rPr kumimoji="0" lang="en-US" sz="1400">
                <a:solidFill>
                  <a:schemeClr val="tx2"/>
                </a:solidFill>
              </a:rPr>
              <a:pPr>
                <a:spcBef>
                  <a:spcPct val="50000"/>
                </a:spcBef>
                <a:buClrTx/>
                <a:buSzTx/>
                <a:buFontTx/>
                <a:buNone/>
              </a:pPr>
              <a:t>8</a:t>
            </a:fld>
            <a:endParaRPr kumimoji="0" lang="en-US" sz="1400">
              <a:solidFill>
                <a:schemeClr val="tx2"/>
              </a:solidFill>
            </a:endParaRPr>
          </a:p>
        </p:txBody>
      </p:sp>
      <p:sp>
        <p:nvSpPr>
          <p:cNvPr id="15366" name="Text Box 17"/>
          <p:cNvSpPr txBox="1">
            <a:spLocks noChangeArrowheads="1"/>
          </p:cNvSpPr>
          <p:nvPr/>
        </p:nvSpPr>
        <p:spPr bwMode="auto">
          <a:xfrm>
            <a:off x="685800" y="381000"/>
            <a:ext cx="5715000" cy="227013"/>
          </a:xfrm>
          <a:prstGeom prst="rect">
            <a:avLst/>
          </a:prstGeom>
          <a:solidFill>
            <a:srgbClr val="FF0000"/>
          </a:solidFill>
          <a:ln w="12700">
            <a:solidFill>
              <a:srgbClr val="C0C0C0"/>
            </a:solidFill>
            <a:miter lim="800000"/>
            <a:headEnd type="none" w="sm" len="sm"/>
            <a:tailEnd type="none" w="sm" len="sm"/>
          </a:ln>
        </p:spPr>
        <p:txBody>
          <a:bodyPr>
            <a:spAutoFit/>
          </a:bodyPr>
          <a:lstStyle>
            <a:lvl1pPr>
              <a:spcBef>
                <a:spcPct val="20000"/>
              </a:spcBef>
              <a:buClr>
                <a:schemeClr val="accent1"/>
              </a:buClr>
              <a:buSzPct val="70000"/>
              <a:buFont typeface="Monotype Sorts" pitchFamily="2" charset="2"/>
              <a:buChar char="l"/>
              <a:defRPr kumimoji="1" sz="3200">
                <a:solidFill>
                  <a:schemeClr val="tx1"/>
                </a:solidFill>
                <a:latin typeface="Rockwell" panose="02060603020205020403" pitchFamily="18" charset="0"/>
              </a:defRPr>
            </a:lvl1pPr>
            <a:lvl2pPr marL="742950" indent="-285750">
              <a:spcBef>
                <a:spcPct val="20000"/>
              </a:spcBef>
              <a:buClr>
                <a:schemeClr val="hlink"/>
              </a:buClr>
              <a:buChar char="•"/>
              <a:defRPr kumimoji="1" sz="2800">
                <a:solidFill>
                  <a:schemeClr val="tx1"/>
                </a:solidFill>
                <a:latin typeface="Rockwell" panose="02060603020205020403" pitchFamily="18" charset="0"/>
              </a:defRPr>
            </a:lvl2pPr>
            <a:lvl3pPr marL="1143000" indent="-228600">
              <a:spcBef>
                <a:spcPct val="20000"/>
              </a:spcBef>
              <a:buClr>
                <a:schemeClr val="accent2"/>
              </a:buClr>
              <a:buSzPct val="100000"/>
              <a:buChar char="•"/>
              <a:defRPr kumimoji="1" sz="2400">
                <a:solidFill>
                  <a:schemeClr val="tx1"/>
                </a:solidFill>
                <a:latin typeface="Rockwell" panose="02060603020205020403" pitchFamily="18" charset="0"/>
              </a:defRPr>
            </a:lvl3pPr>
            <a:lvl4pPr marL="1600200" indent="-228600">
              <a:spcBef>
                <a:spcPct val="20000"/>
              </a:spcBef>
              <a:buClr>
                <a:schemeClr val="tx2"/>
              </a:buClr>
              <a:buChar char="•"/>
              <a:defRPr kumimoji="1" sz="2000">
                <a:solidFill>
                  <a:schemeClr val="tx1"/>
                </a:solidFill>
                <a:latin typeface="Rockwell" panose="02060603020205020403" pitchFamily="18" charset="0"/>
              </a:defRPr>
            </a:lvl4pPr>
            <a:lvl5pPr marL="2057400" indent="-228600">
              <a:spcBef>
                <a:spcPct val="20000"/>
              </a:spcBef>
              <a:buClr>
                <a:schemeClr val="accent2"/>
              </a:buClr>
              <a:buChar char="•"/>
              <a:defRPr kumimoji="1" sz="2000">
                <a:solidFill>
                  <a:schemeClr val="tx1"/>
                </a:solidFill>
                <a:latin typeface="Rockwell" panose="02060603020205020403" pitchFamily="18"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Rockwell" panose="02060603020205020403" pitchFamily="18" charset="0"/>
              </a:defRPr>
            </a:lvl9pPr>
          </a:lstStyle>
          <a:p>
            <a:pPr>
              <a:spcBef>
                <a:spcPct val="50000"/>
              </a:spcBef>
              <a:buClrTx/>
              <a:buSzTx/>
              <a:buFontTx/>
              <a:buNone/>
            </a:pPr>
            <a:endParaRPr kumimoji="0" lang="en-US" sz="800" i="1">
              <a:latin typeface="Coronet" pitchFamily="66"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1613" y="5111085"/>
            <a:ext cx="2324100" cy="168592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Zesty">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defRPr>
        </a:defPPr>
      </a:lstStyle>
    </a:lnDef>
  </a:objectDefaults>
  <a:extraClrSchemeLst>
    <a:extraClrScheme>
      <a:clrScheme name="Zesty.pot 1">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Zesty.pot 2">
        <a:dk1>
          <a:srgbClr val="000000"/>
        </a:dk1>
        <a:lt1>
          <a:srgbClr val="FFFFFF"/>
        </a:lt1>
        <a:dk2>
          <a:srgbClr val="000000"/>
        </a:dk2>
        <a:lt2>
          <a:srgbClr val="FFFFFF"/>
        </a:lt2>
        <a:accent1>
          <a:srgbClr val="CC3399"/>
        </a:accent1>
        <a:accent2>
          <a:srgbClr val="000066"/>
        </a:accent2>
        <a:accent3>
          <a:srgbClr val="FFFFFF"/>
        </a:accent3>
        <a:accent4>
          <a:srgbClr val="000000"/>
        </a:accent4>
        <a:accent5>
          <a:srgbClr val="E2ADCA"/>
        </a:accent5>
        <a:accent6>
          <a:srgbClr val="00005C"/>
        </a:accent6>
        <a:hlink>
          <a:srgbClr val="CC66FF"/>
        </a:hlink>
        <a:folHlink>
          <a:srgbClr val="660033"/>
        </a:folHlink>
      </a:clrScheme>
      <a:clrMap bg1="lt1" tx1="dk1" bg2="lt2" tx2="dk2" accent1="accent1" accent2="accent2" accent3="accent3" accent4="accent4" accent5="accent5" accent6="accent6" hlink="hlink" folHlink="folHlink"/>
    </a:extraClrScheme>
    <a:extraClrScheme>
      <a:clrScheme name="Zesty.pot 3">
        <a:dk1>
          <a:srgbClr val="000000"/>
        </a:dk1>
        <a:lt1>
          <a:srgbClr val="FFFFFF"/>
        </a:lt1>
        <a:dk2>
          <a:srgbClr val="F8F8F8"/>
        </a:dk2>
        <a:lt2>
          <a:srgbClr val="336699"/>
        </a:lt2>
        <a:accent1>
          <a:srgbClr val="0099FF"/>
        </a:accent1>
        <a:accent2>
          <a:srgbClr val="33CCCC"/>
        </a:accent2>
        <a:accent3>
          <a:srgbClr val="FFFFFF"/>
        </a:accent3>
        <a:accent4>
          <a:srgbClr val="000000"/>
        </a:accent4>
        <a:accent5>
          <a:srgbClr val="AACAFF"/>
        </a:accent5>
        <a:accent6>
          <a:srgbClr val="2DB9B9"/>
        </a:accent6>
        <a:hlink>
          <a:srgbClr val="CC00CC"/>
        </a:hlink>
        <a:folHlink>
          <a:srgbClr val="333399"/>
        </a:folHlink>
      </a:clrScheme>
      <a:clrMap bg1="lt1" tx1="dk1" bg2="lt2" tx2="dk2" accent1="accent1" accent2="accent2" accent3="accent3" accent4="accent4" accent5="accent5" accent6="accent6" hlink="hlink" folHlink="folHlink"/>
    </a:extraClrScheme>
    <a:extraClrScheme>
      <a:clrScheme name="Zesty.pot 4">
        <a:dk1>
          <a:srgbClr val="000000"/>
        </a:dk1>
        <a:lt1>
          <a:srgbClr val="FFFFFF"/>
        </a:lt1>
        <a:dk2>
          <a:srgbClr val="000000"/>
        </a:dk2>
        <a:lt2>
          <a:srgbClr val="FFFFFF"/>
        </a:lt2>
        <a:accent1>
          <a:srgbClr val="FF0000"/>
        </a:accent1>
        <a:accent2>
          <a:srgbClr val="008000"/>
        </a:accent2>
        <a:accent3>
          <a:srgbClr val="FFFFFF"/>
        </a:accent3>
        <a:accent4>
          <a:srgbClr val="000000"/>
        </a:accent4>
        <a:accent5>
          <a:srgbClr val="FFAAAA"/>
        </a:accent5>
        <a:accent6>
          <a:srgbClr val="007300"/>
        </a:accent6>
        <a:hlink>
          <a:srgbClr val="FFFFFF"/>
        </a:hlink>
        <a:folHlink>
          <a:srgbClr val="003300"/>
        </a:folHlink>
      </a:clrScheme>
      <a:clrMap bg1="lt1" tx1="dk1" bg2="lt2" tx2="dk2" accent1="accent1" accent2="accent2" accent3="accent3" accent4="accent4" accent5="accent5" accent6="accent6" hlink="hlink" folHlink="folHlink"/>
    </a:extraClrScheme>
    <a:extraClrScheme>
      <a:clrScheme name="Zesty.pot 5">
        <a:dk1>
          <a:srgbClr val="000000"/>
        </a:dk1>
        <a:lt1>
          <a:srgbClr val="FFFFCC"/>
        </a:lt1>
        <a:dk2>
          <a:srgbClr val="FFFFFF"/>
        </a:dk2>
        <a:lt2>
          <a:srgbClr val="C58051"/>
        </a:lt2>
        <a:accent1>
          <a:srgbClr val="99CC00"/>
        </a:accent1>
        <a:accent2>
          <a:srgbClr val="800000"/>
        </a:accent2>
        <a:accent3>
          <a:srgbClr val="FFFFE2"/>
        </a:accent3>
        <a:accent4>
          <a:srgbClr val="000000"/>
        </a:accent4>
        <a:accent5>
          <a:srgbClr val="CAE2AA"/>
        </a:accent5>
        <a:accent6>
          <a:srgbClr val="730000"/>
        </a:accent6>
        <a:hlink>
          <a:srgbClr val="FF0000"/>
        </a:hlink>
        <a:folHlink>
          <a:srgbClr val="CC9900"/>
        </a:folHlink>
      </a:clrScheme>
      <a:clrMap bg1="lt1" tx1="dk1" bg2="lt2" tx2="dk2" accent1="accent1" accent2="accent2" accent3="accent3" accent4="accent4" accent5="accent5" accent6="accent6" hlink="hlink" folHlink="folHlink"/>
    </a:extraClrScheme>
    <a:extraClrScheme>
      <a:clrScheme name="Zesty.pot 6">
        <a:dk1>
          <a:srgbClr val="000000"/>
        </a:dk1>
        <a:lt1>
          <a:srgbClr val="FFFFFF"/>
        </a:lt1>
        <a:dk2>
          <a:srgbClr val="000066"/>
        </a:dk2>
        <a:lt2>
          <a:srgbClr val="FFFFFF"/>
        </a:lt2>
        <a:accent1>
          <a:srgbClr val="F8F8F8"/>
        </a:accent1>
        <a:accent2>
          <a:srgbClr val="0066FF"/>
        </a:accent2>
        <a:accent3>
          <a:srgbClr val="FFFFFF"/>
        </a:accent3>
        <a:accent4>
          <a:srgbClr val="000000"/>
        </a:accent4>
        <a:accent5>
          <a:srgbClr val="FBFBFB"/>
        </a:accent5>
        <a:accent6>
          <a:srgbClr val="005CE7"/>
        </a:accent6>
        <a:hlink>
          <a:srgbClr val="FF0033"/>
        </a:hlink>
        <a:folHlink>
          <a:srgbClr val="000066"/>
        </a:folHlink>
      </a:clrScheme>
      <a:clrMap bg1="lt1" tx1="dk1" bg2="lt2" tx2="dk2" accent1="accent1" accent2="accent2" accent3="accent3" accent4="accent4" accent5="accent5" accent6="accent6" hlink="hlink" folHlink="folHlink"/>
    </a:extraClrScheme>
    <a:extraClrScheme>
      <a:clrScheme name="Zesty.pot 7">
        <a:dk1>
          <a:srgbClr val="0000CC"/>
        </a:dk1>
        <a:lt1>
          <a:srgbClr val="FFFFFF"/>
        </a:lt1>
        <a:dk2>
          <a:srgbClr val="000000"/>
        </a:dk2>
        <a:lt2>
          <a:srgbClr val="FFFFFF"/>
        </a:lt2>
        <a:accent1>
          <a:srgbClr val="3366FF"/>
        </a:accent1>
        <a:accent2>
          <a:srgbClr val="000066"/>
        </a:accent2>
        <a:accent3>
          <a:srgbClr val="AAAAAA"/>
        </a:accent3>
        <a:accent4>
          <a:srgbClr val="DADADA"/>
        </a:accent4>
        <a:accent5>
          <a:srgbClr val="ADB8FF"/>
        </a:accent5>
        <a:accent6>
          <a:srgbClr val="00005C"/>
        </a:accent6>
        <a:hlink>
          <a:srgbClr val="333399"/>
        </a:hlink>
        <a:folHlink>
          <a:srgbClr val="99CCFF"/>
        </a:folHlink>
      </a:clrScheme>
      <a:clrMap bg1="dk2" tx1="lt1" bg2="dk1" tx2="lt2" accent1="accent1" accent2="accent2" accent3="accent3" accent4="accent4" accent5="accent5" accent6="accent6" hlink="hlink" folHlink="folHlink"/>
    </a:extraClrScheme>
    <a:extraClrScheme>
      <a:clrScheme name="Zesty.pot 8">
        <a:dk1>
          <a:srgbClr val="000000"/>
        </a:dk1>
        <a:lt1>
          <a:srgbClr val="FF9900"/>
        </a:lt1>
        <a:dk2>
          <a:srgbClr val="FFFFFF"/>
        </a:dk2>
        <a:lt2>
          <a:srgbClr val="000000"/>
        </a:lt2>
        <a:accent1>
          <a:srgbClr val="FF0000"/>
        </a:accent1>
        <a:accent2>
          <a:srgbClr val="800080"/>
        </a:accent2>
        <a:accent3>
          <a:srgbClr val="FFCAAA"/>
        </a:accent3>
        <a:accent4>
          <a:srgbClr val="000000"/>
        </a:accent4>
        <a:accent5>
          <a:srgbClr val="FFAAAA"/>
        </a:accent5>
        <a:accent6>
          <a:srgbClr val="730073"/>
        </a:accent6>
        <a:hlink>
          <a:srgbClr val="A50021"/>
        </a:hlink>
        <a:folHlink>
          <a:srgbClr val="996600"/>
        </a:folHlink>
      </a:clrScheme>
      <a:clrMap bg1="lt1" tx1="dk1" bg2="lt2" tx2="dk2" accent1="accent1" accent2="accent2" accent3="accent3" accent4="accent4" accent5="accent5" accent6="accent6" hlink="hlink" folHlink="folHlink"/>
    </a:extraClrScheme>
    <a:extraClrScheme>
      <a:clrScheme name="Zesty.pot 9">
        <a:dk1>
          <a:srgbClr val="000000"/>
        </a:dk1>
        <a:lt1>
          <a:srgbClr val="FFFFFF"/>
        </a:lt1>
        <a:dk2>
          <a:srgbClr val="FFFFFF"/>
        </a:dk2>
        <a:lt2>
          <a:srgbClr val="FF9900"/>
        </a:lt2>
        <a:accent1>
          <a:srgbClr val="FF0000"/>
        </a:accent1>
        <a:accent2>
          <a:srgbClr val="800080"/>
        </a:accent2>
        <a:accent3>
          <a:srgbClr val="FFFFFF"/>
        </a:accent3>
        <a:accent4>
          <a:srgbClr val="000000"/>
        </a:accent4>
        <a:accent5>
          <a:srgbClr val="FFAAAA"/>
        </a:accent5>
        <a:accent6>
          <a:srgbClr val="730073"/>
        </a:accent6>
        <a:hlink>
          <a:srgbClr val="A50021"/>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TM03457496[[fn=Parallax]]</Template>
  <TotalTime>14004</TotalTime>
  <Words>2637</Words>
  <Application>Microsoft Office PowerPoint</Application>
  <PresentationFormat>Letter Paper (8.5x11 in)</PresentationFormat>
  <Paragraphs>489</Paragraphs>
  <Slides>21</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4</vt:i4>
      </vt:variant>
      <vt:variant>
        <vt:lpstr>Slide Titles</vt:lpstr>
      </vt:variant>
      <vt:variant>
        <vt:i4>21</vt:i4>
      </vt:variant>
    </vt:vector>
  </HeadingPairs>
  <TitlesOfParts>
    <vt:vector size="35" baseType="lpstr">
      <vt:lpstr>Arial</vt:lpstr>
      <vt:lpstr>Arial Black</vt:lpstr>
      <vt:lpstr>Bookman Old Style</vt:lpstr>
      <vt:lpstr>Coronet</vt:lpstr>
      <vt:lpstr>Courier New</vt:lpstr>
      <vt:lpstr>Lucida Handwriting</vt:lpstr>
      <vt:lpstr>Monotype Sorts</vt:lpstr>
      <vt:lpstr>Rockwell</vt:lpstr>
      <vt:lpstr>Times New Roman</vt:lpstr>
      <vt:lpstr>Zesty</vt:lpstr>
      <vt:lpstr>Photo Editor Photo</vt:lpstr>
      <vt:lpstr>Document</vt:lpstr>
      <vt:lpstr>Clip</vt:lpstr>
      <vt:lpstr>Microsoft Word 97 - 2003 Document</vt:lpstr>
      <vt:lpstr>PowerPoint Presentation</vt:lpstr>
      <vt:lpstr>County Of Lehigh Office Of The Controller Glenn Eckhart, County Controller Table of Contents</vt:lpstr>
      <vt:lpstr>County Of Lehigh Office Of The Controller Mission Statement</vt:lpstr>
      <vt:lpstr>County Of Lehigh Office Of The Controller Staff &amp; Credentials</vt:lpstr>
      <vt:lpstr>County Of Lehigh Office Of The Controller Auditing Standards</vt:lpstr>
      <vt:lpstr>County Of Lehigh Office Of The Controller Peer Review Report</vt:lpstr>
      <vt:lpstr>County Of Lehigh Office Of The Controller Introduction</vt:lpstr>
      <vt:lpstr>County Of Lehigh Office Of The Controller Risk-Based Auditing</vt:lpstr>
      <vt:lpstr>County Of Lehigh Office Of The Controller Audit Effectiveness Questionnaire</vt:lpstr>
      <vt:lpstr>County of Lehigh Office Of The Controller 2017 Audit Hours (percentages rounded) </vt:lpstr>
      <vt:lpstr>County Of Lehigh Office Of The Controller Desk “Audits” Our “Early Warning” System</vt:lpstr>
      <vt:lpstr>County Of Lehigh Office Of The Controller 2017 Audits</vt:lpstr>
      <vt:lpstr>County Of Lehigh Office Of The Controller 2017 Audits</vt:lpstr>
      <vt:lpstr>County Of Lehigh Office Of The Controller 2017 Audits</vt:lpstr>
      <vt:lpstr>County Of Lehigh Office Of The Controller 2017 Audits</vt:lpstr>
      <vt:lpstr>County Of Lehigh Office Of The Controller 2016 Audits</vt:lpstr>
      <vt:lpstr>County Of Lehigh Office Of The Controller 2017 Audits</vt:lpstr>
      <vt:lpstr>PowerPoint Presentation</vt:lpstr>
      <vt:lpstr>County Of Lehigh Office Of The Controller  Other Duties and Responsibilities during 2017</vt:lpstr>
      <vt:lpstr>County Of Lehigh Office Of The Controller Other Duties and Responsibilities</vt:lpstr>
      <vt:lpstr>County of Lehigh Office of the Controller General Office 610-782-3082 Contact Information</vt:lpstr>
    </vt:vector>
  </TitlesOfParts>
  <Company>Lehigh_County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Falk, John</dc:creator>
  <cp:lastModifiedBy>John Falk</cp:lastModifiedBy>
  <cp:revision>674</cp:revision>
  <cp:lastPrinted>2018-01-31T14:32:40Z</cp:lastPrinted>
  <dcterms:created xsi:type="dcterms:W3CDTF">1999-12-29T15:31:15Z</dcterms:created>
  <dcterms:modified xsi:type="dcterms:W3CDTF">2018-01-31T16:05:01Z</dcterms:modified>
</cp:coreProperties>
</file>